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4" r:id="rId18"/>
    <p:sldId id="272" r:id="rId19"/>
    <p:sldId id="273" r:id="rId20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392" y="-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9ED08B-9456-4859-B0B1-FB0A99F2AECB}" type="datetimeFigureOut">
              <a:rPr lang="hr-HR" smtClean="0"/>
              <a:t>29.9.2015.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142EB5-DBD5-4A09-AFEC-3F3A2375AA8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9362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FD686-5608-4B99-8670-D388DFCE4C1F}" type="datetime1">
              <a:rPr lang="hr-HR" smtClean="0"/>
              <a:t>29.9.2015.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OŠ "Tin Ujević", Osijek, rujan 2015.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2F87-F09D-4A9C-8969-7F65B7363EE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52806-DBDA-4D0F-8987-BFBDD65F1B3A}" type="datetime1">
              <a:rPr lang="hr-HR" smtClean="0"/>
              <a:t>29.9.2015.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OŠ "Tin Ujević", Osijek, rujan 2015.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2F87-F09D-4A9C-8969-7F65B7363EE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1301D-A6AD-48B7-923B-0000ADEAE0E1}" type="datetime1">
              <a:rPr lang="hr-HR" smtClean="0"/>
              <a:t>29.9.2015.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OŠ "Tin Ujević", Osijek, rujan 2015.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2F87-F09D-4A9C-8969-7F65B7363EE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D2342-998F-473B-BE5E-CCFAB94CC243}" type="datetime1">
              <a:rPr lang="hr-HR" smtClean="0"/>
              <a:t>29.9.2015.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OŠ "Tin Ujević", Osijek, rujan 2015.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2F87-F09D-4A9C-8969-7F65B7363EE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32038-5A17-4435-AFE6-08B83636F103}" type="datetime1">
              <a:rPr lang="hr-HR" smtClean="0"/>
              <a:t>29.9.2015.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OŠ "Tin Ujević", Osijek, rujan 2015.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2F87-F09D-4A9C-8969-7F65B7363EE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BEB05-75D5-40FC-93FB-C733BF28B89B}" type="datetime1">
              <a:rPr lang="hr-HR" smtClean="0"/>
              <a:t>29.9.2015.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OŠ "Tin Ujević", Osijek, rujan 2015.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2F87-F09D-4A9C-8969-7F65B7363EE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E1B7F-7B87-4983-86C8-08CA949EBEC1}" type="datetime1">
              <a:rPr lang="hr-HR" smtClean="0"/>
              <a:t>29.9.2015.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OŠ "Tin Ujević", Osijek, rujan 2015.</a:t>
            </a:r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2F87-F09D-4A9C-8969-7F65B7363EE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81183-39D9-4819-B83F-6220C21DF95C}" type="datetime1">
              <a:rPr lang="hr-HR" smtClean="0"/>
              <a:t>29.9.2015.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OŠ "Tin Ujević", Osijek, rujan 2015.</a:t>
            </a: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2F87-F09D-4A9C-8969-7F65B7363EE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AAEAF-6545-45CF-81E8-949AC7A2425C}" type="datetime1">
              <a:rPr lang="hr-HR" smtClean="0"/>
              <a:t>29.9.2015.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OŠ "Tin Ujević", Osijek, rujan 2015.</a:t>
            </a: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2F87-F09D-4A9C-8969-7F65B7363EE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21E0A-748E-4538-BDDD-DF8EF0369447}" type="datetime1">
              <a:rPr lang="hr-HR" smtClean="0"/>
              <a:t>29.9.2015.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OŠ "Tin Ujević", Osijek, rujan 2015.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2F87-F09D-4A9C-8969-7F65B7363EE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8E14D-C25D-4FD4-B5C3-61FC802812D9}" type="datetime1">
              <a:rPr lang="hr-HR" smtClean="0"/>
              <a:t>29.9.2015.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OŠ "Tin Ujević", Osijek, rujan 2015.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2F87-F09D-4A9C-8969-7F65B7363EE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05525-7E8A-4961-A087-FC402EA9B3CF}" type="datetime1">
              <a:rPr lang="hr-HR" smtClean="0"/>
              <a:t>29.9.2015.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r-HR" smtClean="0"/>
              <a:t>OŠ "Tin Ujević", Osijek, rujan 2015.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62F87-F09D-4A9C-8969-7F65B7363EE7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84785"/>
            <a:ext cx="7772400" cy="1512167"/>
          </a:xfrm>
        </p:spPr>
        <p:txBody>
          <a:bodyPr>
            <a:normAutofit fontScale="90000"/>
          </a:bodyPr>
          <a:lstStyle/>
          <a:p>
            <a:r>
              <a:rPr lang="hr-HR" dirty="0"/>
              <a:t/>
            </a:r>
            <a:br>
              <a:rPr lang="hr-HR" dirty="0"/>
            </a:br>
            <a:r>
              <a:rPr lang="hr-HR" dirty="0"/>
              <a:t> </a:t>
            </a:r>
            <a:r>
              <a:rPr lang="hr-HR" b="1" dirty="0">
                <a:solidFill>
                  <a:srgbClr val="002060"/>
                </a:solidFill>
              </a:rPr>
              <a:t>PRAVILNIK </a:t>
            </a:r>
            <a:br>
              <a:rPr lang="hr-HR" b="1" dirty="0">
                <a:solidFill>
                  <a:srgbClr val="002060"/>
                </a:solidFill>
              </a:rPr>
            </a:br>
            <a:r>
              <a:rPr lang="hr-HR" b="1" dirty="0">
                <a:solidFill>
                  <a:srgbClr val="002060"/>
                </a:solidFill>
              </a:rPr>
              <a:t>O KRITERIJIMA ZA IZRICANJE PEDAGOŠKIH MJERA </a:t>
            </a:r>
            <a:endParaRPr lang="hr-HR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  <a:p>
            <a:r>
              <a:rPr lang="hr-HR" dirty="0"/>
              <a:t> </a:t>
            </a:r>
            <a:r>
              <a:rPr lang="hr-HR" dirty="0" smtClean="0"/>
              <a:t>Ministar </a:t>
            </a:r>
            <a:r>
              <a:rPr lang="hr-HR" dirty="0"/>
              <a:t>znanosti, obrazovanja i </a:t>
            </a:r>
            <a:r>
              <a:rPr lang="hr-HR" dirty="0" smtClean="0"/>
              <a:t>sporta, </a:t>
            </a:r>
            <a:r>
              <a:rPr lang="hr-HR" dirty="0"/>
              <a:t>Zagreb, 31. kolovoza 2015.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b="1" dirty="0" smtClean="0">
                <a:solidFill>
                  <a:srgbClr val="002060"/>
                </a:solidFill>
              </a:rPr>
              <a:t>PRAVILNIK </a:t>
            </a:r>
            <a:br>
              <a:rPr lang="hr-HR" sz="2800" b="1" dirty="0" smtClean="0">
                <a:solidFill>
                  <a:srgbClr val="002060"/>
                </a:solidFill>
              </a:rPr>
            </a:br>
            <a:r>
              <a:rPr lang="hr-HR" sz="2800" b="1" dirty="0" smtClean="0">
                <a:solidFill>
                  <a:srgbClr val="002060"/>
                </a:solidFill>
              </a:rPr>
              <a:t>O KRITERIJIMA ZA IZRICANJE PEDAGOŠKIH MJERA </a:t>
            </a:r>
            <a:endParaRPr lang="hr-HR" sz="28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>
              <a:latin typeface="+mj-lt"/>
            </a:endParaRPr>
          </a:p>
          <a:p>
            <a:r>
              <a:rPr lang="hr-HR" sz="2400" dirty="0">
                <a:latin typeface="+mj-lt"/>
              </a:rPr>
              <a:t>g) uništavanje službene dokumentacije škole; </a:t>
            </a:r>
          </a:p>
          <a:p>
            <a:r>
              <a:rPr lang="vi-VN" sz="2400" dirty="0">
                <a:latin typeface="Calibri" pitchFamily="34" charset="0"/>
              </a:rPr>
              <a:t>h) prisila drugog učenika na neprihvatljivo ponašanje ili iznuda drugog učenika (npr. iznuđivanje novca); </a:t>
            </a:r>
          </a:p>
          <a:p>
            <a:r>
              <a:rPr lang="hr-HR" sz="2400" dirty="0">
                <a:latin typeface="Calibri" pitchFamily="34" charset="0"/>
              </a:rPr>
              <a:t>i) unošenje oružja i opasnih predmeta u prostor škole ili drugdje gdje se održava odgojno-obrazovni rad. </a:t>
            </a:r>
          </a:p>
          <a:p>
            <a:endParaRPr lang="hr-HR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b="1" dirty="0" smtClean="0">
                <a:solidFill>
                  <a:srgbClr val="002060"/>
                </a:solidFill>
              </a:rPr>
              <a:t>PRAVILNIK </a:t>
            </a:r>
            <a:br>
              <a:rPr lang="hr-HR" sz="2800" b="1" dirty="0" smtClean="0">
                <a:solidFill>
                  <a:srgbClr val="002060"/>
                </a:solidFill>
              </a:rPr>
            </a:br>
            <a:r>
              <a:rPr lang="hr-HR" sz="2800" b="1" dirty="0" smtClean="0">
                <a:solidFill>
                  <a:srgbClr val="002060"/>
                </a:solidFill>
              </a:rPr>
              <a:t>O KRITERIJIMA ZA IZRICANJE PEDAGOŠKIH MJERA </a:t>
            </a:r>
            <a:endParaRPr lang="hr-HR" sz="28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hr-HR" sz="2400" b="1" dirty="0" smtClean="0">
                <a:solidFill>
                  <a:srgbClr val="FF0000"/>
                </a:solidFill>
              </a:rPr>
              <a:t>Osobito teškim neprihvatljivim ponašanjima iz stavka 1. ovoga članka smatra se: </a:t>
            </a:r>
          </a:p>
          <a:p>
            <a:r>
              <a:rPr lang="hr-HR" sz="2000" dirty="0" smtClean="0"/>
              <a:t>a) krivotvorenje pisane ili elektroničke službene dokumentacije škole; </a:t>
            </a:r>
          </a:p>
          <a:p>
            <a:r>
              <a:rPr lang="hr-HR" sz="2000" dirty="0" smtClean="0"/>
              <a:t>b) objavljivanje materijala elektroničkim ili drugim putem, a koji za posljedicu imaju povredu ugleda, časti i dostojanstva druge osobe; </a:t>
            </a:r>
          </a:p>
          <a:p>
            <a:r>
              <a:rPr lang="vi-VN" sz="2000" dirty="0" smtClean="0">
                <a:latin typeface="Calibri" pitchFamily="34" charset="0"/>
              </a:rPr>
              <a:t>c) teška krađa odnosno krađa počinjena na opasan ili drzak način, obijanjem, provaljivanjem ili svladavanjem prepreka da se dođe do stvari; </a:t>
            </a:r>
          </a:p>
          <a:p>
            <a:r>
              <a:rPr lang="hr-HR" sz="2000" dirty="0" smtClean="0"/>
              <a:t>d) ugrožavanje sigurnosti učenika ili radnika škole korištenjem oružja ili opasnih predmeta u prostoru škole ili na drugome mjestu gdje se održava odgojno-obrazovni rad; </a:t>
            </a:r>
          </a:p>
          <a:p>
            <a:r>
              <a:rPr lang="hr-HR" sz="2000" dirty="0" smtClean="0"/>
              <a:t>e) nasilno ponašanje koje je rezultiralo teškim emocionalnim ili fizičkim posljedicama za drugu osobu. </a:t>
            </a:r>
          </a:p>
          <a:p>
            <a:pPr>
              <a:buNone/>
            </a:pPr>
            <a:endParaRPr lang="hr-HR" sz="2000" b="1" i="1" dirty="0" smtClean="0"/>
          </a:p>
          <a:p>
            <a:pPr>
              <a:buNone/>
            </a:pPr>
            <a:endParaRPr lang="hr-HR" sz="2000" dirty="0" smtClean="0"/>
          </a:p>
          <a:p>
            <a:endParaRPr lang="hr-HR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b="1" dirty="0" smtClean="0">
                <a:solidFill>
                  <a:srgbClr val="002060"/>
                </a:solidFill>
              </a:rPr>
              <a:t>PRAVILNIK </a:t>
            </a:r>
            <a:br>
              <a:rPr lang="hr-HR" sz="2800" b="1" dirty="0" smtClean="0">
                <a:solidFill>
                  <a:srgbClr val="002060"/>
                </a:solidFill>
              </a:rPr>
            </a:br>
            <a:r>
              <a:rPr lang="hr-HR" sz="2800" b="1" dirty="0" smtClean="0">
                <a:solidFill>
                  <a:srgbClr val="002060"/>
                </a:solidFill>
              </a:rPr>
              <a:t>O KRITERIJIMA ZA IZRICANJE PEDAGOŠKIH MJERA </a:t>
            </a:r>
            <a:endParaRPr lang="hr-HR" sz="28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Autofit/>
          </a:bodyPr>
          <a:lstStyle/>
          <a:p>
            <a:r>
              <a:rPr lang="hr-HR" sz="2200" b="1" i="1" dirty="0">
                <a:latin typeface="+mj-lt"/>
              </a:rPr>
              <a:t>Članak 4. </a:t>
            </a:r>
          </a:p>
          <a:p>
            <a:r>
              <a:rPr lang="hr-HR" sz="2200" dirty="0">
                <a:latin typeface="+mj-lt"/>
              </a:rPr>
              <a:t>(1) Pedagoška mjera izriče se i zbog neopravdanih izostanaka s nastave. </a:t>
            </a:r>
          </a:p>
          <a:p>
            <a:r>
              <a:rPr lang="hr-HR" sz="2200" dirty="0">
                <a:latin typeface="+mj-lt"/>
              </a:rPr>
              <a:t>(2) Neopravdanim izostankom smatra se izostanak za koji razredniku nije dostavljena liječnička ispričnica ili ispričnica nadležne institucije, koju je potpisao i roditelj. </a:t>
            </a:r>
          </a:p>
          <a:p>
            <a:r>
              <a:rPr lang="hr-HR" sz="2200" dirty="0">
                <a:latin typeface="+mj-lt"/>
              </a:rPr>
              <a:t>(3) Neopravdanim izostankom ne smatra se izostanak s nastave za koji je roditelj unaprijed tražio i dobio odobrenje i to: </a:t>
            </a:r>
          </a:p>
          <a:p>
            <a:r>
              <a:rPr lang="pl-PL" sz="2200" dirty="0">
                <a:latin typeface="+mj-lt"/>
              </a:rPr>
              <a:t>- u hitnim slučajevima usmeno od učitelja</a:t>
            </a:r>
            <a:r>
              <a:rPr lang="pl-PL" sz="2200" b="1" dirty="0">
                <a:latin typeface="+mj-lt"/>
              </a:rPr>
              <a:t>/nastavnika za izostanak s njegova sata; </a:t>
            </a:r>
          </a:p>
          <a:p>
            <a:r>
              <a:rPr lang="pl-PL" sz="2200" dirty="0">
                <a:latin typeface="+mj-lt"/>
              </a:rPr>
              <a:t>- pisano od razrednika za izostanak do 3 radna dana, ravnatelja za izostanak do 7 radnih dana i učiteljskog/nastavničkog vijeća za izostanak do 15 radnih dana. </a:t>
            </a:r>
          </a:p>
          <a:p>
            <a:endParaRPr lang="hr-HR" sz="2200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b="1" dirty="0" smtClean="0">
                <a:solidFill>
                  <a:srgbClr val="002060"/>
                </a:solidFill>
              </a:rPr>
              <a:t>PRAVILNIK </a:t>
            </a:r>
            <a:br>
              <a:rPr lang="hr-HR" sz="2800" b="1" dirty="0" smtClean="0">
                <a:solidFill>
                  <a:srgbClr val="002060"/>
                </a:solidFill>
              </a:rPr>
            </a:br>
            <a:r>
              <a:rPr lang="hr-HR" sz="2800" b="1" dirty="0" smtClean="0">
                <a:solidFill>
                  <a:srgbClr val="002060"/>
                </a:solidFill>
              </a:rPr>
              <a:t>O KRITERIJIMA ZA IZRICANJE PEDAGOŠKIH MJERA </a:t>
            </a:r>
            <a:endParaRPr lang="hr-HR" sz="28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r-HR" sz="2400" dirty="0"/>
          </a:p>
          <a:p>
            <a:r>
              <a:rPr lang="hr-HR" sz="2400" dirty="0"/>
              <a:t>Tijekom školske godine roditelj može osobno ili pisanim putem opravdati izostanak svog djeteta za koji nije dostavljena ispričnica iz stavka 2. ovoga članka u trajanju od najviše tri radna dana, koji ne mogu biti uzastopni. </a:t>
            </a:r>
          </a:p>
          <a:p>
            <a:r>
              <a:rPr lang="vi-VN" sz="2400" dirty="0" smtClean="0">
                <a:latin typeface="Calibri" pitchFamily="34" charset="0"/>
              </a:rPr>
              <a:t> </a:t>
            </a:r>
            <a:r>
              <a:rPr lang="vi-VN" sz="2400" dirty="0">
                <a:latin typeface="Calibri" pitchFamily="34" charset="0"/>
              </a:rPr>
              <a:t>Načini opravdavanja izostanaka učenika, rokovi za dostavu ispričnica, kao i primjereni rok javljanja o razlogu izostanka uređuju se statutom škole. </a:t>
            </a:r>
          </a:p>
          <a:p>
            <a:endParaRPr lang="hr-HR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b="1" dirty="0" smtClean="0">
                <a:solidFill>
                  <a:srgbClr val="002060"/>
                </a:solidFill>
              </a:rPr>
              <a:t>PRAVILNIK </a:t>
            </a:r>
            <a:br>
              <a:rPr lang="hr-HR" sz="2800" b="1" dirty="0" smtClean="0">
                <a:solidFill>
                  <a:srgbClr val="002060"/>
                </a:solidFill>
              </a:rPr>
            </a:br>
            <a:r>
              <a:rPr lang="hr-HR" sz="2800" b="1" dirty="0" smtClean="0">
                <a:solidFill>
                  <a:srgbClr val="002060"/>
                </a:solidFill>
              </a:rPr>
              <a:t>O KRITERIJIMA ZA IZRICANJE PEDAGOŠKIH MJERA </a:t>
            </a:r>
            <a:endParaRPr lang="hr-HR" sz="28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  <a:p>
            <a:r>
              <a:rPr lang="hr-HR" dirty="0"/>
              <a:t>(1) Pedagoška mjera </a:t>
            </a:r>
            <a:r>
              <a:rPr lang="hr-HR" dirty="0">
                <a:solidFill>
                  <a:srgbClr val="00B050"/>
                </a:solidFill>
              </a:rPr>
              <a:t>opomene</a:t>
            </a:r>
            <a:r>
              <a:rPr lang="hr-HR" dirty="0"/>
              <a:t> izriče se nakon drugog evidentiranog lakšeg neprihvatljivog ponašanja iz članka 3. stavka 2. ovoga pravilnika ili u slučaju da je učenik neopravdano izostao više od </a:t>
            </a:r>
            <a:r>
              <a:rPr lang="hr-HR" dirty="0">
                <a:solidFill>
                  <a:srgbClr val="00B050"/>
                </a:solidFill>
              </a:rPr>
              <a:t>0,5% </a:t>
            </a:r>
            <a:r>
              <a:rPr lang="hr-HR" dirty="0"/>
              <a:t>nastavnih sati od ukupnoga broja sati u koje je trebao biti uključen tijekom nastavne godine. </a:t>
            </a:r>
          </a:p>
          <a:p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b="1" dirty="0" smtClean="0">
                <a:solidFill>
                  <a:srgbClr val="002060"/>
                </a:solidFill>
              </a:rPr>
              <a:t>PRAVILNIK </a:t>
            </a:r>
            <a:br>
              <a:rPr lang="hr-HR" sz="2800" b="1" dirty="0" smtClean="0">
                <a:solidFill>
                  <a:srgbClr val="002060"/>
                </a:solidFill>
              </a:rPr>
            </a:br>
            <a:r>
              <a:rPr lang="hr-HR" sz="2800" b="1" dirty="0" smtClean="0">
                <a:solidFill>
                  <a:srgbClr val="002060"/>
                </a:solidFill>
              </a:rPr>
              <a:t>O KRITERIJIMA ZA IZRICANJE PEDAGOŠKIH MJERA </a:t>
            </a:r>
            <a:endParaRPr lang="hr-HR" sz="28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  <a:p>
            <a:r>
              <a:rPr lang="hr-HR" dirty="0"/>
              <a:t>(2) Pedagoška mjera </a:t>
            </a:r>
            <a:r>
              <a:rPr lang="hr-HR" dirty="0">
                <a:solidFill>
                  <a:srgbClr val="0070C0"/>
                </a:solidFill>
              </a:rPr>
              <a:t>ukora </a:t>
            </a:r>
            <a:r>
              <a:rPr lang="hr-HR" dirty="0"/>
              <a:t>izriče se zbog težeg neprihvatljivog ponašanja iz članka 3. stavka 3. ovoga pravilnika ili u slučaju da je učenik neopravdano izostao više od </a:t>
            </a:r>
            <a:r>
              <a:rPr lang="hr-HR" dirty="0">
                <a:solidFill>
                  <a:srgbClr val="0070C0"/>
                </a:solidFill>
              </a:rPr>
              <a:t>1%</a:t>
            </a:r>
            <a:r>
              <a:rPr lang="hr-HR" dirty="0">
                <a:solidFill>
                  <a:srgbClr val="00B050"/>
                </a:solidFill>
              </a:rPr>
              <a:t> </a:t>
            </a:r>
            <a:r>
              <a:rPr lang="hr-HR" dirty="0"/>
              <a:t>nastavnih sati od ukupnoga broja sati u koje je trebao biti uključen tijekom nastavne </a:t>
            </a:r>
            <a:r>
              <a:rPr lang="hr-HR" dirty="0" smtClean="0"/>
              <a:t>godine </a:t>
            </a:r>
            <a:endParaRPr lang="hr-HR" dirty="0"/>
          </a:p>
          <a:p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b="1" dirty="0" smtClean="0">
                <a:solidFill>
                  <a:srgbClr val="002060"/>
                </a:solidFill>
              </a:rPr>
              <a:t>PRAVILNIK </a:t>
            </a:r>
            <a:br>
              <a:rPr lang="hr-HR" sz="2800" b="1" dirty="0" smtClean="0">
                <a:solidFill>
                  <a:srgbClr val="002060"/>
                </a:solidFill>
              </a:rPr>
            </a:br>
            <a:r>
              <a:rPr lang="hr-HR" sz="2800" b="1" dirty="0" smtClean="0">
                <a:solidFill>
                  <a:srgbClr val="002060"/>
                </a:solidFill>
              </a:rPr>
              <a:t>O KRITERIJIMA ZA IZRICANJE PEDAGOŠKIH MJERA </a:t>
            </a:r>
            <a:endParaRPr lang="hr-HR" sz="28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r-HR" dirty="0"/>
          </a:p>
          <a:p>
            <a:r>
              <a:rPr lang="hr-HR" dirty="0"/>
              <a:t>(3) Pedagoška mjera </a:t>
            </a:r>
            <a:r>
              <a:rPr lang="hr-HR" dirty="0">
                <a:solidFill>
                  <a:schemeClr val="accent2">
                    <a:lumMod val="75000"/>
                  </a:schemeClr>
                </a:solidFill>
              </a:rPr>
              <a:t>strogog ukora </a:t>
            </a:r>
            <a:r>
              <a:rPr lang="hr-HR" dirty="0"/>
              <a:t>za učenika </a:t>
            </a:r>
            <a:r>
              <a:rPr lang="hr-HR" dirty="0" smtClean="0"/>
              <a:t>izriče </a:t>
            </a:r>
            <a:r>
              <a:rPr lang="hr-HR" dirty="0"/>
              <a:t>se zbog teškog neprihvatljivog ponašanja iz članka 3. stavka 4. ovoga pravilnika ili u slučaju da je učenik neopravdano izostao više od </a:t>
            </a:r>
            <a:r>
              <a:rPr lang="hr-HR" dirty="0">
                <a:solidFill>
                  <a:schemeClr val="accent2">
                    <a:lumMod val="75000"/>
                  </a:schemeClr>
                </a:solidFill>
              </a:rPr>
              <a:t>1,5%</a:t>
            </a:r>
            <a:r>
              <a:rPr lang="hr-HR" dirty="0"/>
              <a:t> nastavnih sati od ukupnoga broja sati u koje je trebao biti uključen tijekom nastavne godine. </a:t>
            </a:r>
          </a:p>
          <a:p>
            <a:endParaRPr lang="hr-HR" dirty="0"/>
          </a:p>
          <a:p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b="1" dirty="0" smtClean="0">
                <a:solidFill>
                  <a:srgbClr val="002060"/>
                </a:solidFill>
              </a:rPr>
              <a:t>PRAVILNIK </a:t>
            </a:r>
            <a:br>
              <a:rPr lang="hr-HR" sz="2800" b="1" dirty="0" smtClean="0">
                <a:solidFill>
                  <a:srgbClr val="002060"/>
                </a:solidFill>
              </a:rPr>
            </a:br>
            <a:r>
              <a:rPr lang="hr-HR" sz="2800" b="1" dirty="0" smtClean="0">
                <a:solidFill>
                  <a:srgbClr val="002060"/>
                </a:solidFill>
              </a:rPr>
              <a:t>O KRITERIJIMA ZA IZRICANJE PEDAGOŠKIH MJERA </a:t>
            </a:r>
            <a:endParaRPr lang="hr-HR" sz="28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r-HR" dirty="0"/>
          </a:p>
          <a:p>
            <a:r>
              <a:rPr lang="hr-HR" dirty="0"/>
              <a:t>Pedagoška mjera </a:t>
            </a:r>
            <a:r>
              <a:rPr lang="hr-HR" dirty="0">
                <a:solidFill>
                  <a:srgbClr val="FF0000"/>
                </a:solidFill>
              </a:rPr>
              <a:t>preseljenja u drugu školu </a:t>
            </a:r>
            <a:r>
              <a:rPr lang="hr-HR" dirty="0" smtClean="0">
                <a:solidFill>
                  <a:srgbClr val="FF0000"/>
                </a:solidFill>
              </a:rPr>
              <a:t> </a:t>
            </a:r>
            <a:r>
              <a:rPr lang="hr-HR" dirty="0"/>
              <a:t>izriče se zbog osobito teškog neprihvatljivog ponašanja iz članka 3. stavka 5. ovoga pravilnika ili u slučaju da je učenik neopravdano izostao više od </a:t>
            </a:r>
            <a:r>
              <a:rPr lang="hr-HR" dirty="0">
                <a:solidFill>
                  <a:srgbClr val="FF0000"/>
                </a:solidFill>
              </a:rPr>
              <a:t>2% </a:t>
            </a:r>
            <a:r>
              <a:rPr lang="hr-HR" dirty="0"/>
              <a:t>nastavnih sati od ukupnoga broja sati u koje je trebao biti uključen tijekom nastavne godine. </a:t>
            </a:r>
          </a:p>
          <a:p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b="1" dirty="0" smtClean="0">
                <a:solidFill>
                  <a:srgbClr val="002060"/>
                </a:solidFill>
              </a:rPr>
              <a:t>PRAVILNIK </a:t>
            </a:r>
            <a:br>
              <a:rPr lang="hr-HR" sz="2800" b="1" dirty="0" smtClean="0">
                <a:solidFill>
                  <a:srgbClr val="002060"/>
                </a:solidFill>
              </a:rPr>
            </a:br>
            <a:r>
              <a:rPr lang="hr-HR" sz="2800" b="1" dirty="0" smtClean="0">
                <a:solidFill>
                  <a:srgbClr val="002060"/>
                </a:solidFill>
              </a:rPr>
              <a:t>O KRITERIJIMA ZA IZRICANJE PEDAGOŠKIH MJERA </a:t>
            </a:r>
            <a:endParaRPr lang="hr-HR" sz="28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  <a:p>
            <a:r>
              <a:rPr lang="hr-HR" dirty="0"/>
              <a:t>Pedagoška mjera mora se izreći u roku od 15 dana ako je učenik rješenjem ravnatelja privremeno udaljen iz odgojno-obrazovnog procesa. Vrijeme privremenog udaljavanja iz odgojno-obrazovnog procesa ne smatra se neopravdanim izostankom učenika. </a:t>
            </a:r>
          </a:p>
          <a:p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b="1" dirty="0" smtClean="0">
                <a:solidFill>
                  <a:srgbClr val="002060"/>
                </a:solidFill>
              </a:rPr>
              <a:t>PRAVILNIK </a:t>
            </a:r>
            <a:br>
              <a:rPr lang="hr-HR" sz="2800" b="1" dirty="0" smtClean="0">
                <a:solidFill>
                  <a:srgbClr val="002060"/>
                </a:solidFill>
              </a:rPr>
            </a:br>
            <a:r>
              <a:rPr lang="hr-HR" sz="2800" b="1" dirty="0" smtClean="0">
                <a:solidFill>
                  <a:srgbClr val="002060"/>
                </a:solidFill>
              </a:rPr>
              <a:t>O KRITERIJIMA ZA IZRICANJE PEDAGOŠKIH MJERA </a:t>
            </a:r>
            <a:endParaRPr lang="hr-HR" sz="28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hr-HR" dirty="0" smtClean="0"/>
          </a:p>
          <a:p>
            <a:pPr algn="ctr">
              <a:buNone/>
            </a:pPr>
            <a:endParaRPr lang="hr-HR" dirty="0"/>
          </a:p>
          <a:p>
            <a:pPr algn="ctr">
              <a:buNone/>
            </a:pPr>
            <a:endParaRPr lang="hr-HR" dirty="0" smtClean="0"/>
          </a:p>
          <a:p>
            <a:pPr algn="ctr">
              <a:buNone/>
            </a:pPr>
            <a:r>
              <a:rPr lang="hr-HR" dirty="0" smtClean="0"/>
              <a:t>Hvala na pažnji.</a:t>
            </a:r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dirty="0" smtClean="0">
                <a:solidFill>
                  <a:srgbClr val="002060"/>
                </a:solidFill>
              </a:rPr>
              <a:t> </a:t>
            </a:r>
            <a:r>
              <a:rPr lang="hr-HR" sz="2800" b="1" dirty="0" smtClean="0">
                <a:solidFill>
                  <a:srgbClr val="002060"/>
                </a:solidFill>
              </a:rPr>
              <a:t>PRAVILNIK </a:t>
            </a:r>
            <a:br>
              <a:rPr lang="hr-HR" sz="2800" b="1" dirty="0" smtClean="0">
                <a:solidFill>
                  <a:srgbClr val="002060"/>
                </a:solidFill>
              </a:rPr>
            </a:br>
            <a:r>
              <a:rPr lang="hr-HR" sz="2800" b="1" dirty="0" smtClean="0">
                <a:solidFill>
                  <a:srgbClr val="002060"/>
                </a:solidFill>
              </a:rPr>
              <a:t>O KRITERIJIMA ZA IZRICANJE PEDAGOŠKIH MJERA </a:t>
            </a:r>
            <a:endParaRPr lang="hr-HR" sz="28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endParaRPr lang="hr-HR" dirty="0"/>
          </a:p>
          <a:p>
            <a:r>
              <a:rPr lang="hr-HR" dirty="0"/>
              <a:t>Svrha izricanja pedagoške mjere je da se njezinim izricanjem utječe na promjenu ponašanja učenika kojem je mjera izrečena te da bude poticaj na odgovorno i primjerno ponašanje drugim učenicima. Pedagoške mjere trebaju potaknuti učenike na preuzimanje odgovornosti i usvajanje pozitivnog odnosa prema školskim obvezama i okruženju </a:t>
            </a:r>
          </a:p>
          <a:p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r-HR" dirty="0" smtClean="0">
                <a:solidFill>
                  <a:srgbClr val="002060"/>
                </a:solidFill>
              </a:rPr>
              <a:t> </a:t>
            </a:r>
            <a:r>
              <a:rPr lang="hr-HR" sz="3100" b="1" dirty="0" smtClean="0">
                <a:solidFill>
                  <a:srgbClr val="002060"/>
                </a:solidFill>
              </a:rPr>
              <a:t>PRAVILNIK </a:t>
            </a:r>
            <a:br>
              <a:rPr lang="hr-HR" sz="3100" b="1" dirty="0" smtClean="0">
                <a:solidFill>
                  <a:srgbClr val="002060"/>
                </a:solidFill>
              </a:rPr>
            </a:br>
            <a:r>
              <a:rPr lang="hr-HR" sz="3100" b="1" dirty="0" smtClean="0">
                <a:solidFill>
                  <a:srgbClr val="002060"/>
                </a:solidFill>
              </a:rPr>
              <a:t>O KRITERIJIMA ZA IZRICANJE PEDAGOŠKIH MJERA </a:t>
            </a:r>
            <a:endParaRPr lang="hr-HR" sz="31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 </a:t>
            </a:r>
            <a:endParaRPr lang="hr-HR" dirty="0"/>
          </a:p>
          <a:p>
            <a:pPr>
              <a:buNone/>
            </a:pPr>
            <a:r>
              <a:rPr lang="vi-VN" dirty="0">
                <a:latin typeface="Calibri" pitchFamily="34" charset="0"/>
              </a:rPr>
              <a:t>Pedagoške mjere za koje se utvrđuju kriteriji u: </a:t>
            </a:r>
          </a:p>
          <a:p>
            <a:pPr>
              <a:buNone/>
            </a:pPr>
            <a:r>
              <a:rPr lang="hr-HR" dirty="0" smtClean="0">
                <a:latin typeface="Calibri" pitchFamily="34" charset="0"/>
              </a:rPr>
              <a:t> </a:t>
            </a:r>
            <a:r>
              <a:rPr lang="hr-HR" dirty="0">
                <a:latin typeface="Calibri" pitchFamily="34" charset="0"/>
              </a:rPr>
              <a:t>osnovnoj školi su: </a:t>
            </a:r>
            <a:endParaRPr lang="hr-HR" dirty="0" smtClean="0">
              <a:latin typeface="Calibri" pitchFamily="34" charset="0"/>
            </a:endParaRPr>
          </a:p>
          <a:p>
            <a:r>
              <a:rPr lang="hr-HR" dirty="0" smtClean="0">
                <a:solidFill>
                  <a:srgbClr val="00B050"/>
                </a:solidFill>
                <a:latin typeface="Calibri" pitchFamily="34" charset="0"/>
              </a:rPr>
              <a:t>opomena</a:t>
            </a:r>
          </a:p>
          <a:p>
            <a:r>
              <a:rPr lang="hr-HR" dirty="0" smtClean="0">
                <a:solidFill>
                  <a:srgbClr val="0070C0"/>
                </a:solidFill>
                <a:latin typeface="Calibri" pitchFamily="34" charset="0"/>
              </a:rPr>
              <a:t> ukor</a:t>
            </a:r>
          </a:p>
          <a:p>
            <a:r>
              <a:rPr lang="hr-HR" dirty="0" smtClean="0">
                <a:latin typeface="Calibri" pitchFamily="34" charset="0"/>
              </a:rPr>
              <a:t> </a:t>
            </a:r>
            <a:r>
              <a:rPr lang="hr-HR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strogi </a:t>
            </a:r>
            <a:r>
              <a:rPr lang="hr-HR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ukor</a:t>
            </a:r>
          </a:p>
          <a:p>
            <a:r>
              <a:rPr lang="hr-HR" dirty="0" smtClean="0">
                <a:latin typeface="Calibri" pitchFamily="34" charset="0"/>
              </a:rPr>
              <a:t> </a:t>
            </a:r>
            <a:r>
              <a:rPr lang="hr-HR" dirty="0" smtClean="0">
                <a:solidFill>
                  <a:srgbClr val="FF0000"/>
                </a:solidFill>
                <a:latin typeface="Calibri" pitchFamily="34" charset="0"/>
              </a:rPr>
              <a:t>preseljenje </a:t>
            </a:r>
            <a:r>
              <a:rPr lang="hr-HR" dirty="0">
                <a:solidFill>
                  <a:srgbClr val="FF0000"/>
                </a:solidFill>
                <a:latin typeface="Calibri" pitchFamily="34" charset="0"/>
              </a:rPr>
              <a:t>u drugu </a:t>
            </a:r>
            <a:r>
              <a:rPr lang="hr-HR" dirty="0" smtClean="0">
                <a:solidFill>
                  <a:srgbClr val="FF0000"/>
                </a:solidFill>
                <a:latin typeface="Calibri" pitchFamily="34" charset="0"/>
              </a:rPr>
              <a:t>školu </a:t>
            </a:r>
            <a:endParaRPr lang="hr-HR" dirty="0">
              <a:solidFill>
                <a:srgbClr val="FF0000"/>
              </a:solidFill>
              <a:latin typeface="Calibri" pitchFamily="34" charset="0"/>
            </a:endParaRPr>
          </a:p>
          <a:p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b="1" dirty="0" smtClean="0">
                <a:solidFill>
                  <a:srgbClr val="002060"/>
                </a:solidFill>
              </a:rPr>
              <a:t>PRAVILNIK </a:t>
            </a:r>
            <a:br>
              <a:rPr lang="hr-HR" sz="2800" b="1" dirty="0" smtClean="0">
                <a:solidFill>
                  <a:srgbClr val="002060"/>
                </a:solidFill>
              </a:rPr>
            </a:br>
            <a:r>
              <a:rPr lang="hr-HR" sz="2800" b="1" dirty="0" smtClean="0">
                <a:solidFill>
                  <a:srgbClr val="002060"/>
                </a:solidFill>
              </a:rPr>
              <a:t>O KRITERIJIMA ZA IZRICANJE PEDAGOŠKIH MJERA </a:t>
            </a:r>
            <a:endParaRPr lang="hr-HR" sz="28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   Neprihvatljiva </a:t>
            </a:r>
            <a:r>
              <a:rPr lang="hr-HR" dirty="0"/>
              <a:t>ponašanja na temelju kojih se izriču pedagoške </a:t>
            </a:r>
            <a:r>
              <a:rPr lang="hr-HR" dirty="0" smtClean="0"/>
              <a:t>mjere </a:t>
            </a:r>
            <a:r>
              <a:rPr lang="hr-HR" dirty="0"/>
              <a:t>podijeljena su ovisno o težini na</a:t>
            </a:r>
            <a:r>
              <a:rPr lang="hr-HR" dirty="0" smtClean="0"/>
              <a:t>:</a:t>
            </a:r>
          </a:p>
          <a:p>
            <a:r>
              <a:rPr lang="hr-HR" dirty="0" smtClean="0"/>
              <a:t> </a:t>
            </a:r>
            <a:r>
              <a:rPr lang="hr-HR" b="1" dirty="0" smtClean="0"/>
              <a:t>lakša</a:t>
            </a:r>
          </a:p>
          <a:p>
            <a:r>
              <a:rPr lang="hr-HR" b="1" dirty="0" smtClean="0"/>
              <a:t> teža</a:t>
            </a:r>
          </a:p>
          <a:p>
            <a:r>
              <a:rPr lang="hr-HR" b="1" dirty="0" smtClean="0"/>
              <a:t> </a:t>
            </a:r>
            <a:r>
              <a:rPr lang="hr-HR" b="1" dirty="0"/>
              <a:t>teška </a:t>
            </a:r>
            <a:r>
              <a:rPr lang="hr-HR" b="1" dirty="0" smtClean="0"/>
              <a:t> </a:t>
            </a:r>
          </a:p>
          <a:p>
            <a:r>
              <a:rPr lang="hr-HR" b="1" dirty="0" smtClean="0"/>
              <a:t> osobito teška</a:t>
            </a:r>
            <a:endParaRPr lang="hr-HR" b="1" dirty="0"/>
          </a:p>
          <a:p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b="1" dirty="0" smtClean="0">
                <a:solidFill>
                  <a:srgbClr val="002060"/>
                </a:solidFill>
              </a:rPr>
              <a:t>PRAVILNIK </a:t>
            </a:r>
            <a:br>
              <a:rPr lang="hr-HR" sz="2800" b="1" dirty="0" smtClean="0">
                <a:solidFill>
                  <a:srgbClr val="002060"/>
                </a:solidFill>
              </a:rPr>
            </a:br>
            <a:r>
              <a:rPr lang="hr-HR" sz="2800" b="1" dirty="0" smtClean="0">
                <a:solidFill>
                  <a:srgbClr val="002060"/>
                </a:solidFill>
              </a:rPr>
              <a:t>O KRITERIJIMA ZA IZRICANJE PEDAGOŠKIH MJERA </a:t>
            </a:r>
            <a:endParaRPr lang="hr-HR" sz="28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endParaRPr lang="hr-HR" dirty="0"/>
          </a:p>
          <a:p>
            <a:r>
              <a:rPr lang="hr-HR" sz="8600" b="1" dirty="0">
                <a:solidFill>
                  <a:srgbClr val="00B050"/>
                </a:solidFill>
              </a:rPr>
              <a:t>Lakšim neprihvatljivim ponašanjima iz stavka 1. ovoga članka smatra se: </a:t>
            </a:r>
          </a:p>
          <a:p>
            <a:endParaRPr lang="hr-HR" dirty="0"/>
          </a:p>
          <a:p>
            <a:r>
              <a:rPr lang="hr-HR" sz="8000" dirty="0"/>
              <a:t>a) ometanje odgojno-obrazovnoga rada (npr. izazivanje nereda, stvaranje buke, pričanje nakon usmene opomene učitelja/nastavnika ili dovikivanje tijekom odgojno-obrazovnoga rada</a:t>
            </a:r>
            <a:r>
              <a:rPr lang="hr-HR" sz="8000" dirty="0" smtClean="0"/>
              <a:t>)</a:t>
            </a:r>
            <a:endParaRPr lang="hr-HR" sz="8000" dirty="0"/>
          </a:p>
          <a:p>
            <a:r>
              <a:rPr lang="hr-HR" sz="8000" dirty="0"/>
              <a:t>b) onečišćenje školskoga prostora i okoliša (npr. bacanje smeća izvan koševa za otpatke</a:t>
            </a:r>
            <a:r>
              <a:rPr lang="hr-HR" sz="8000" dirty="0" smtClean="0"/>
              <a:t>)</a:t>
            </a:r>
            <a:endParaRPr lang="hr-HR" sz="8000" dirty="0"/>
          </a:p>
          <a:p>
            <a:r>
              <a:rPr lang="hr-HR" sz="8000" dirty="0"/>
              <a:t>c) oštećivanje imovine u prostorima škole ili na drugome mjestu gdje se održava odgojno-obrazovni rad nanošenjem manje štete (npr. šaranje, urezivanje u namještaj</a:t>
            </a:r>
            <a:r>
              <a:rPr lang="hr-HR" sz="8000" dirty="0" smtClean="0"/>
              <a:t>) </a:t>
            </a:r>
            <a:endParaRPr lang="hr-HR" sz="8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b="1" dirty="0" smtClean="0">
                <a:solidFill>
                  <a:srgbClr val="002060"/>
                </a:solidFill>
              </a:rPr>
              <a:t>PRAVILNIK </a:t>
            </a:r>
            <a:br>
              <a:rPr lang="hr-HR" sz="2800" b="1" dirty="0" smtClean="0">
                <a:solidFill>
                  <a:srgbClr val="002060"/>
                </a:solidFill>
              </a:rPr>
            </a:br>
            <a:r>
              <a:rPr lang="hr-HR" sz="2800" b="1" dirty="0" smtClean="0">
                <a:solidFill>
                  <a:srgbClr val="002060"/>
                </a:solidFill>
              </a:rPr>
              <a:t>O KRITERIJIMA ZA IZRICANJE PEDAGOŠKIH MJERA </a:t>
            </a:r>
            <a:endParaRPr lang="hr-HR" sz="28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vi-VN" dirty="0" smtClean="0">
                <a:latin typeface="Calibri" pitchFamily="34" charset="0"/>
              </a:rPr>
              <a:t>d) nedopušteno korištenje informacijsko-komunikacijskih uređaja tijekom odgojno-obrazovnoga rada; </a:t>
            </a:r>
          </a:p>
          <a:p>
            <a:r>
              <a:rPr lang="hr-HR" dirty="0" smtClean="0">
                <a:latin typeface="Calibri" pitchFamily="34" charset="0"/>
              </a:rPr>
              <a:t>e) pomaganje ili poticanje ulaska neovlaštenih osoba u školski prostor; </a:t>
            </a:r>
          </a:p>
          <a:p>
            <a:r>
              <a:rPr lang="hr-HR" dirty="0" smtClean="0">
                <a:latin typeface="Calibri" pitchFamily="34" charset="0"/>
              </a:rPr>
              <a:t>f) poticanje drugih učenika na neprihvatljiva ponašanja; </a:t>
            </a:r>
          </a:p>
          <a:p>
            <a:r>
              <a:rPr lang="hr-HR" dirty="0" smtClean="0">
                <a:latin typeface="Calibri" pitchFamily="34" charset="0"/>
              </a:rPr>
              <a:t>g) uznemiravanje učenika ili radnika škole odnosno druge aktivnosti koje izazivaju nelagodu u drugih osoba, nakon što je učenik na to upozoren; </a:t>
            </a:r>
          </a:p>
          <a:p>
            <a:r>
              <a:rPr lang="hr-HR" dirty="0" smtClean="0">
                <a:latin typeface="Calibri" pitchFamily="34" charset="0"/>
              </a:rPr>
              <a:t>h) korištenje nedopuštenih izvora podataka u svrhu prepisivanja. </a:t>
            </a:r>
          </a:p>
          <a:p>
            <a:endParaRPr lang="hr-HR" dirty="0" smtClean="0"/>
          </a:p>
          <a:p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b="1" dirty="0" smtClean="0">
                <a:solidFill>
                  <a:srgbClr val="002060"/>
                </a:solidFill>
              </a:rPr>
              <a:t>PRAVILNIK </a:t>
            </a:r>
            <a:br>
              <a:rPr lang="hr-HR" sz="2800" b="1" dirty="0" smtClean="0">
                <a:solidFill>
                  <a:srgbClr val="002060"/>
                </a:solidFill>
              </a:rPr>
            </a:br>
            <a:r>
              <a:rPr lang="hr-HR" sz="2800" b="1" dirty="0" smtClean="0">
                <a:solidFill>
                  <a:srgbClr val="002060"/>
                </a:solidFill>
              </a:rPr>
              <a:t>O KRITERIJIMA ZA IZRICANJE PEDAGOŠKIH MJERA </a:t>
            </a:r>
            <a:endParaRPr lang="hr-HR" sz="28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endParaRPr lang="hr-HR" dirty="0"/>
          </a:p>
          <a:p>
            <a:r>
              <a:rPr lang="hr-HR" sz="9600" b="1" dirty="0">
                <a:solidFill>
                  <a:srgbClr val="0070C0"/>
                </a:solidFill>
              </a:rPr>
              <a:t>Težim neprihvatljivim ponašanjima iz stavka 1. ovoga članka smatra se: </a:t>
            </a:r>
          </a:p>
          <a:p>
            <a:r>
              <a:rPr lang="vi-VN" sz="9600" dirty="0">
                <a:latin typeface="Calibri" pitchFamily="34" charset="0"/>
              </a:rPr>
              <a:t>a) ometanje odgojno-obrazovnoga rada na način da je onemogućeno njegovo daljnje izvođenje; </a:t>
            </a:r>
          </a:p>
          <a:p>
            <a:r>
              <a:rPr lang="vi-VN" sz="9600" dirty="0">
                <a:latin typeface="Calibri" pitchFamily="34" charset="0"/>
              </a:rPr>
              <a:t>b) povreda dostojanstva druge osobe omalovažavanjem, vrijeđanjem ili širenjem neistina i glasina o drugome učeniku ili radniku škole; </a:t>
            </a:r>
          </a:p>
          <a:p>
            <a:r>
              <a:rPr lang="hr-HR" sz="9600" dirty="0">
                <a:latin typeface="Calibri" pitchFamily="34" charset="0"/>
              </a:rPr>
              <a:t>c) unošenje ili konzumiranje psihoaktivnih sredstava u prostor škole ili na drugo mjesto gdje se održava odgojno-obrazovni rad; </a:t>
            </a:r>
          </a:p>
          <a:p>
            <a:r>
              <a:rPr lang="vi-VN" sz="9600" dirty="0">
                <a:latin typeface="Calibri" pitchFamily="34" charset="0"/>
              </a:rPr>
              <a:t>d) dovođenje ili pomaganje prilikom dolaska neovlaštenim osobama koje su nanijele štetu osobama ili imovini u prostoru škole ili na drugome mjestu gdje se održava odgojno-obrazovni rad; </a:t>
            </a:r>
          </a:p>
          <a:p>
            <a:endParaRPr lang="hr-HR" sz="6000" dirty="0">
              <a:latin typeface="Calibri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b="1" dirty="0" smtClean="0">
                <a:solidFill>
                  <a:srgbClr val="002060"/>
                </a:solidFill>
              </a:rPr>
              <a:t>PRAVILNIK </a:t>
            </a:r>
            <a:br>
              <a:rPr lang="hr-HR" sz="2800" b="1" dirty="0" smtClean="0">
                <a:solidFill>
                  <a:srgbClr val="002060"/>
                </a:solidFill>
              </a:rPr>
            </a:br>
            <a:r>
              <a:rPr lang="hr-HR" sz="2800" b="1" dirty="0" smtClean="0">
                <a:solidFill>
                  <a:srgbClr val="002060"/>
                </a:solidFill>
              </a:rPr>
              <a:t>O KRITERIJIMA ZA IZRICANJE PEDAGOŠKIH MJERA </a:t>
            </a:r>
            <a:endParaRPr lang="hr-HR" sz="28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hr-HR" dirty="0"/>
          </a:p>
          <a:p>
            <a:r>
              <a:rPr lang="hr-HR" sz="3400" dirty="0">
                <a:latin typeface="+mj-lt"/>
              </a:rPr>
              <a:t>e) namjerno uništavanje imovine nanošenjem veće štete u prostoru škole ili na drugome mjestu gdje se održava odgojno-obrazovni rad; </a:t>
            </a:r>
          </a:p>
          <a:p>
            <a:r>
              <a:rPr lang="hr-HR" sz="3400" dirty="0">
                <a:latin typeface="+mj-lt"/>
              </a:rPr>
              <a:t>f) prikrivanje nasilnih oblika ponašanja; </a:t>
            </a:r>
          </a:p>
          <a:p>
            <a:r>
              <a:rPr lang="hr-HR" sz="3400" dirty="0">
                <a:latin typeface="+mj-lt"/>
              </a:rPr>
              <a:t>g) udaranje, sudjelovanje u tučnjavi i druga ponašanja koja mogu ugroziti sigurnost samog učenika ili druge osobe, ali bez težih posljedica; </a:t>
            </a:r>
          </a:p>
          <a:p>
            <a:r>
              <a:rPr lang="hr-HR" sz="3400" dirty="0">
                <a:latin typeface="+mj-lt"/>
              </a:rPr>
              <a:t>h) korištenje ili zlouporaba podataka drugog učenika iz </a:t>
            </a:r>
            <a:r>
              <a:rPr lang="hr-HR" sz="3400" dirty="0"/>
              <a:t>pedagoške dokumentacije; </a:t>
            </a:r>
          </a:p>
          <a:p>
            <a:r>
              <a:rPr lang="vi-VN" sz="3400" dirty="0">
                <a:latin typeface="Calibri" pitchFamily="34" charset="0"/>
              </a:rPr>
              <a:t>i) klađenje ili kockanje u prostorima škole ili na drugome mjestu gdje se održava odgojno-obrazovni rad; </a:t>
            </a:r>
          </a:p>
          <a:p>
            <a:r>
              <a:rPr lang="vi-VN" sz="3400" dirty="0">
                <a:latin typeface="Calibri" pitchFamily="34" charset="0"/>
              </a:rPr>
              <a:t>j) prisvajanje tuđe stvari. </a:t>
            </a:r>
          </a:p>
          <a:p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b="1" dirty="0" smtClean="0">
                <a:solidFill>
                  <a:srgbClr val="002060"/>
                </a:solidFill>
              </a:rPr>
              <a:t>PRAVILNIK </a:t>
            </a:r>
            <a:br>
              <a:rPr lang="hr-HR" sz="2800" b="1" dirty="0" smtClean="0">
                <a:solidFill>
                  <a:srgbClr val="002060"/>
                </a:solidFill>
              </a:rPr>
            </a:br>
            <a:r>
              <a:rPr lang="hr-HR" sz="2800" b="1" dirty="0" smtClean="0">
                <a:solidFill>
                  <a:srgbClr val="002060"/>
                </a:solidFill>
              </a:rPr>
              <a:t>O KRITERIJIMA ZA IZRICANJE PEDAGOŠKIH MJERA </a:t>
            </a:r>
            <a:endParaRPr lang="hr-HR" sz="28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hr-HR" dirty="0"/>
          </a:p>
          <a:p>
            <a:r>
              <a:rPr lang="hr-HR" sz="3400" b="1" dirty="0">
                <a:solidFill>
                  <a:schemeClr val="accent2">
                    <a:lumMod val="75000"/>
                  </a:schemeClr>
                </a:solidFill>
              </a:rPr>
              <a:t>Teškim neprihvatljivim ponašanjima iz stavka 1. ovoga članka smatra se: </a:t>
            </a:r>
          </a:p>
          <a:p>
            <a:r>
              <a:rPr lang="vi-VN" sz="3400" dirty="0">
                <a:latin typeface="Calibri" pitchFamily="34" charset="0"/>
              </a:rPr>
              <a:t>a) izazivanje i poticanje nasilnog ponašanja (npr. prenošenje netočnih informacija koje su povod za nasilno ponašanje, skandiranje prije ili tijekom nasilnog ponašanja, snimanje događaja koji uključuje nasilno ponašanje i slična ponašanja); </a:t>
            </a:r>
          </a:p>
          <a:p>
            <a:r>
              <a:rPr lang="hr-HR" sz="3400" dirty="0">
                <a:latin typeface="Calibri" pitchFamily="34" charset="0"/>
              </a:rPr>
              <a:t>b) nasilno ponašanje koje nije rezultiralo težim posljedicama; </a:t>
            </a:r>
          </a:p>
          <a:p>
            <a:r>
              <a:rPr lang="hr-HR" sz="3400" dirty="0">
                <a:latin typeface="Calibri" pitchFamily="34" charset="0"/>
              </a:rPr>
              <a:t>c) krivotvorenje ispričnica ili ispitnih materijala; </a:t>
            </a:r>
          </a:p>
          <a:p>
            <a:r>
              <a:rPr lang="vi-VN" sz="3400" dirty="0">
                <a:latin typeface="Calibri" pitchFamily="34" charset="0"/>
              </a:rPr>
              <a:t>d) neovlašteno korištenje tuđih podataka za pristup elektroničkim bazama podataka škole bez njihove izmjene; </a:t>
            </a:r>
          </a:p>
          <a:p>
            <a:r>
              <a:rPr lang="vi-VN" sz="3400" dirty="0">
                <a:latin typeface="Calibri" pitchFamily="34" charset="0"/>
              </a:rPr>
              <a:t>e) krađa tuđe stvari; </a:t>
            </a:r>
          </a:p>
          <a:p>
            <a:r>
              <a:rPr lang="hr-HR" sz="3400" dirty="0">
                <a:latin typeface="Calibri" pitchFamily="34" charset="0"/>
              </a:rPr>
              <a:t>f) poticanje grupnoga govora mržnje; </a:t>
            </a:r>
          </a:p>
          <a:p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75</TotalTime>
  <Words>1127</Words>
  <Application>Microsoft Office PowerPoint</Application>
  <PresentationFormat>Prikaz na zaslonu (4:3)</PresentationFormat>
  <Paragraphs>101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19</vt:i4>
      </vt:variant>
    </vt:vector>
  </HeadingPairs>
  <TitlesOfParts>
    <vt:vector size="20" baseType="lpstr">
      <vt:lpstr>Office Theme</vt:lpstr>
      <vt:lpstr>  PRAVILNIK  O KRITERIJIMA ZA IZRICANJE PEDAGOŠKIH MJERA </vt:lpstr>
      <vt:lpstr> PRAVILNIK  O KRITERIJIMA ZA IZRICANJE PEDAGOŠKIH MJERA </vt:lpstr>
      <vt:lpstr> PRAVILNIK  O KRITERIJIMA ZA IZRICANJE PEDAGOŠKIH MJERA </vt:lpstr>
      <vt:lpstr>PRAVILNIK  O KRITERIJIMA ZA IZRICANJE PEDAGOŠKIH MJERA </vt:lpstr>
      <vt:lpstr>PRAVILNIK  O KRITERIJIMA ZA IZRICANJE PEDAGOŠKIH MJERA </vt:lpstr>
      <vt:lpstr>PRAVILNIK  O KRITERIJIMA ZA IZRICANJE PEDAGOŠKIH MJERA </vt:lpstr>
      <vt:lpstr>PRAVILNIK  O KRITERIJIMA ZA IZRICANJE PEDAGOŠKIH MJERA </vt:lpstr>
      <vt:lpstr>PRAVILNIK  O KRITERIJIMA ZA IZRICANJE PEDAGOŠKIH MJERA </vt:lpstr>
      <vt:lpstr>PRAVILNIK  O KRITERIJIMA ZA IZRICANJE PEDAGOŠKIH MJERA </vt:lpstr>
      <vt:lpstr>PRAVILNIK  O KRITERIJIMA ZA IZRICANJE PEDAGOŠKIH MJERA </vt:lpstr>
      <vt:lpstr>PRAVILNIK  O KRITERIJIMA ZA IZRICANJE PEDAGOŠKIH MJERA </vt:lpstr>
      <vt:lpstr>PRAVILNIK  O KRITERIJIMA ZA IZRICANJE PEDAGOŠKIH MJERA </vt:lpstr>
      <vt:lpstr>PRAVILNIK  O KRITERIJIMA ZA IZRICANJE PEDAGOŠKIH MJERA </vt:lpstr>
      <vt:lpstr>PRAVILNIK  O KRITERIJIMA ZA IZRICANJE PEDAGOŠKIH MJERA </vt:lpstr>
      <vt:lpstr>PRAVILNIK  O KRITERIJIMA ZA IZRICANJE PEDAGOŠKIH MJERA </vt:lpstr>
      <vt:lpstr>PRAVILNIK  O KRITERIJIMA ZA IZRICANJE PEDAGOŠKIH MJERA </vt:lpstr>
      <vt:lpstr>PRAVILNIK  O KRITERIJIMA ZA IZRICANJE PEDAGOŠKIH MJERA </vt:lpstr>
      <vt:lpstr>PRAVILNIK  O KRITERIJIMA ZA IZRICANJE PEDAGOŠKIH MJERA </vt:lpstr>
      <vt:lpstr>PRAVILNIK  O KRITERIJIMA ZA IZRICANJE PEDAGOŠKIH MJERA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PRAVILNIK  O KRITERIJIMA ZA IZRICANJE PEDAGOŠKIH MJERA</dc:title>
  <dc:creator>Pero</dc:creator>
  <cp:lastModifiedBy>OSG</cp:lastModifiedBy>
  <cp:revision>10</cp:revision>
  <dcterms:created xsi:type="dcterms:W3CDTF">2015-09-02T19:25:29Z</dcterms:created>
  <dcterms:modified xsi:type="dcterms:W3CDTF">2015-09-29T07:15:46Z</dcterms:modified>
</cp:coreProperties>
</file>