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13" r:id="rId1"/>
  </p:sldMasterIdLst>
  <p:sldIdLst>
    <p:sldId id="257" r:id="rId2"/>
    <p:sldId id="277" r:id="rId3"/>
    <p:sldId id="259" r:id="rId4"/>
    <p:sldId id="260" r:id="rId5"/>
    <p:sldId id="263" r:id="rId6"/>
    <p:sldId id="279" r:id="rId7"/>
    <p:sldId id="280" r:id="rId8"/>
    <p:sldId id="282" r:id="rId9"/>
    <p:sldId id="285" r:id="rId10"/>
    <p:sldId id="284" r:id="rId11"/>
    <p:sldId id="283" r:id="rId12"/>
  </p:sldIdLst>
  <p:sldSz cx="9144000" cy="6858000" type="screen4x3"/>
  <p:notesSz cx="6724650" cy="977423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dana sekcija" id="{E452B051-D209-4538-9617-2A2E6E3A3233}">
          <p14:sldIdLst>
            <p14:sldId id="257"/>
            <p14:sldId id="277"/>
            <p14:sldId id="259"/>
            <p14:sldId id="260"/>
            <p14:sldId id="263"/>
            <p14:sldId id="279"/>
            <p14:sldId id="280"/>
            <p14:sldId id="282"/>
            <p14:sldId id="285"/>
            <p14:sldId id="284"/>
            <p14:sldId id="2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ja Krišto" initials="MK" lastIdx="1" clrIdx="0">
    <p:extLst>
      <p:ext uri="{19B8F6BF-5375-455C-9EA6-DF929625EA0E}">
        <p15:presenceInfo xmlns:p15="http://schemas.microsoft.com/office/powerpoint/2012/main" userId="S-1-5-21-3864089366-3388775000-2658284386-146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40" autoAdjust="0"/>
    <p:restoredTop sz="94364" autoAdjust="0"/>
  </p:normalViewPr>
  <p:slideViewPr>
    <p:cSldViewPr snapToGrid="0">
      <p:cViewPr varScale="1">
        <p:scale>
          <a:sx n="108" d="100"/>
          <a:sy n="108" d="100"/>
        </p:scale>
        <p:origin x="130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017C2-4F07-4136-8F19-76493B28BAC1}" type="datetimeFigureOut">
              <a:rPr lang="hr-HR" smtClean="0"/>
              <a:t>9.3.2022.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9B34-7E77-427B-9F9D-DDBB78BC3345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72982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017C2-4F07-4136-8F19-76493B28BAC1}" type="datetimeFigureOut">
              <a:rPr lang="hr-HR" smtClean="0"/>
              <a:t>9.3.2022.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9B34-7E77-427B-9F9D-DDBB78BC3345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39206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017C2-4F07-4136-8F19-76493B28BAC1}" type="datetimeFigureOut">
              <a:rPr lang="hr-HR" smtClean="0"/>
              <a:t>9.3.2022.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9B34-7E77-427B-9F9D-DDBB78BC3345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46458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017C2-4F07-4136-8F19-76493B28BAC1}" type="datetimeFigureOut">
              <a:rPr lang="hr-HR" smtClean="0"/>
              <a:t>9.3.2022.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9B34-7E77-427B-9F9D-DDBB78BC3345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9014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017C2-4F07-4136-8F19-76493B28BAC1}" type="datetimeFigureOut">
              <a:rPr lang="hr-HR" smtClean="0"/>
              <a:t>9.3.2022.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9B34-7E77-427B-9F9D-DDBB78BC3345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99338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017C2-4F07-4136-8F19-76493B28BAC1}" type="datetimeFigureOut">
              <a:rPr lang="hr-HR" smtClean="0"/>
              <a:t>9.3.2022.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9B34-7E77-427B-9F9D-DDBB78BC3345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38009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017C2-4F07-4136-8F19-76493B28BAC1}" type="datetimeFigureOut">
              <a:rPr lang="hr-HR" smtClean="0"/>
              <a:t>9.3.2022.</a:t>
            </a:fld>
            <a:endParaRPr lang="hr-H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9B34-7E77-427B-9F9D-DDBB78BC3345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30555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017C2-4F07-4136-8F19-76493B28BAC1}" type="datetimeFigureOut">
              <a:rPr lang="hr-HR" smtClean="0"/>
              <a:t>9.3.2022.</a:t>
            </a:fld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9B34-7E77-427B-9F9D-DDBB78BC3345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71825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017C2-4F07-4136-8F19-76493B28BAC1}" type="datetimeFigureOut">
              <a:rPr lang="hr-HR" smtClean="0"/>
              <a:t>9.3.2022.</a:t>
            </a:fld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9B34-7E77-427B-9F9D-DDBB78BC3345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30749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017C2-4F07-4136-8F19-76493B28BAC1}" type="datetimeFigureOut">
              <a:rPr lang="hr-HR" smtClean="0"/>
              <a:t>9.3.2022.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9B34-7E77-427B-9F9D-DDBB78BC3345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42499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dirty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017C2-4F07-4136-8F19-76493B28BAC1}" type="datetimeFigureOut">
              <a:rPr lang="hr-HR" smtClean="0"/>
              <a:t>9.3.2022.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9B34-7E77-427B-9F9D-DDBB78BC3345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26396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chemeClr val="bg1"/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017C2-4F07-4136-8F19-76493B28BAC1}" type="datetimeFigureOut">
              <a:rPr lang="hr-HR" smtClean="0"/>
              <a:t>9.3.2022.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C9B34-7E77-427B-9F9D-DDBB78BC3345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66265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4" r:id="rId1"/>
    <p:sldLayoutId id="2147484315" r:id="rId2"/>
    <p:sldLayoutId id="2147484316" r:id="rId3"/>
    <p:sldLayoutId id="2147484317" r:id="rId4"/>
    <p:sldLayoutId id="2147484318" r:id="rId5"/>
    <p:sldLayoutId id="2147484319" r:id="rId6"/>
    <p:sldLayoutId id="2147484320" r:id="rId7"/>
    <p:sldLayoutId id="2147484321" r:id="rId8"/>
    <p:sldLayoutId id="2147484322" r:id="rId9"/>
    <p:sldLayoutId id="2147484323" r:id="rId10"/>
    <p:sldLayoutId id="21474843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slov 1"/>
          <p:cNvSpPr>
            <a:spLocks noGrp="1"/>
          </p:cNvSpPr>
          <p:nvPr>
            <p:ph type="ctrTitle"/>
          </p:nvPr>
        </p:nvSpPr>
        <p:spPr>
          <a:xfrm>
            <a:off x="685800" y="558599"/>
            <a:ext cx="7772400" cy="1323467"/>
          </a:xfrm>
        </p:spPr>
        <p:txBody>
          <a:bodyPr>
            <a:normAutofit/>
          </a:bodyPr>
          <a:lstStyle/>
          <a:p>
            <a:r>
              <a:rPr lang="hr-HR" sz="3600" dirty="0"/>
              <a:t>POZIV NA DOSTAVU PROJEKTNIH PRIJEDLOGA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26127" y="2032986"/>
            <a:ext cx="8424909" cy="3480047"/>
          </a:xfrm>
        </p:spPr>
        <p:txBody>
          <a:bodyPr>
            <a:normAutofit/>
          </a:bodyPr>
          <a:lstStyle/>
          <a:p>
            <a:endParaRPr lang="hr-HR" sz="20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r-HR" dirty="0"/>
              <a:t>Ministarstvo rada, mirovinskoga sustava, obitelji i socijalne politike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r-HR" dirty="0"/>
              <a:t>Datum objave poziva - 30. travnja 2021. godine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r-HR" dirty="0"/>
              <a:t>Naziv poziva – „Osiguravanje školske prehrane za djecu u riziku od siromaštva (školska godina 2021.-2022.)”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r-HR" dirty="0"/>
              <a:t>Izvor financiranja – Operativni program za hranu i osnovnu materijalnu pomoć za razdoblje 2014.-2020., Fond europske pomoći za najpotrebitije (85%), i državni proračun Republike Hrvatske (15%)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r-HR" dirty="0"/>
              <a:t>Raspoloživi iznos – 25.000.000,00 kn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r-HR" dirty="0"/>
              <a:t>Iznos zatraženih bespovratnih sredstava 200.000,00 – 1.000.000,00 kn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hr-HR" sz="1400" dirty="0"/>
          </a:p>
        </p:txBody>
      </p:sp>
      <p:pic>
        <p:nvPicPr>
          <p:cNvPr id="13" name="Slika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316" y="5348612"/>
            <a:ext cx="1917366" cy="145062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16" y="5787700"/>
            <a:ext cx="2262506" cy="395343"/>
          </a:xfrm>
          <a:prstGeom prst="rect">
            <a:avLst/>
          </a:prstGeom>
        </p:spPr>
      </p:pic>
      <p:pic>
        <p:nvPicPr>
          <p:cNvPr id="7" name="Picture 5">
            <a:extLst>
              <a:ext uri="{FF2B5EF4-FFF2-40B4-BE49-F238E27FC236}">
                <a16:creationId xmlns:a16="http://schemas.microsoft.com/office/drawing/2014/main" id="{C7CAFC96-2E11-4E64-AB69-18A70B02DB27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956" y="5347513"/>
            <a:ext cx="870012" cy="63288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Naslov 11">
            <a:extLst>
              <a:ext uri="{FF2B5EF4-FFF2-40B4-BE49-F238E27FC236}">
                <a16:creationId xmlns:a16="http://schemas.microsoft.com/office/drawing/2014/main" id="{EF3FBE8F-0855-482F-8DD2-1652BE1B50BD}"/>
              </a:ext>
            </a:extLst>
          </p:cNvPr>
          <p:cNvSpPr txBox="1">
            <a:spLocks/>
          </p:cNvSpPr>
          <p:nvPr/>
        </p:nvSpPr>
        <p:spPr>
          <a:xfrm>
            <a:off x="6519176" y="5980394"/>
            <a:ext cx="2207573" cy="3190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100" dirty="0">
                <a:latin typeface="Arial" panose="020B0604020202020204" pitchFamily="34" charset="0"/>
                <a:cs typeface="Arial" panose="020B0604020202020204" pitchFamily="34" charset="0"/>
              </a:rPr>
              <a:t>Ministarstvo rada, mirovinskoga sustava, obitelji i socijalne politike</a:t>
            </a:r>
          </a:p>
        </p:txBody>
      </p:sp>
    </p:spTree>
    <p:extLst>
      <p:ext uri="{BB962C8B-B14F-4D97-AF65-F5344CB8AC3E}">
        <p14:creationId xmlns:p14="http://schemas.microsoft.com/office/powerpoint/2010/main" val="3929351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slov 1"/>
          <p:cNvSpPr>
            <a:spLocks noGrp="1"/>
          </p:cNvSpPr>
          <p:nvPr>
            <p:ph type="title"/>
          </p:nvPr>
        </p:nvSpPr>
        <p:spPr>
          <a:xfrm>
            <a:off x="628650" y="204186"/>
            <a:ext cx="7886700" cy="957845"/>
          </a:xfrm>
        </p:spPr>
        <p:txBody>
          <a:bodyPr>
            <a:normAutofit/>
          </a:bodyPr>
          <a:lstStyle/>
          <a:p>
            <a:pPr algn="ctr"/>
            <a:r>
              <a:rPr lang="hr-HR" sz="3600" dirty="0"/>
              <a:t>Izvještaj o prisutnosti na nastavi</a:t>
            </a:r>
          </a:p>
        </p:txBody>
      </p:sp>
      <p:sp>
        <p:nvSpPr>
          <p:cNvPr id="3" name="Podnaslov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pPr lvl="3"/>
            <a:endParaRPr lang="hr-HR" dirty="0"/>
          </a:p>
          <a:p>
            <a:pPr lvl="3"/>
            <a:endParaRPr lang="hr-HR" dirty="0"/>
          </a:p>
        </p:txBody>
      </p:sp>
      <p:pic>
        <p:nvPicPr>
          <p:cNvPr id="16" name="Slika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316" y="5348612"/>
            <a:ext cx="1917366" cy="145062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16" y="5787700"/>
            <a:ext cx="2262506" cy="395343"/>
          </a:xfrm>
          <a:prstGeom prst="rect">
            <a:avLst/>
          </a:prstGeom>
        </p:spPr>
      </p:pic>
      <p:pic>
        <p:nvPicPr>
          <p:cNvPr id="8" name="Picture 5">
            <a:extLst>
              <a:ext uri="{FF2B5EF4-FFF2-40B4-BE49-F238E27FC236}">
                <a16:creationId xmlns:a16="http://schemas.microsoft.com/office/drawing/2014/main" id="{F46C5013-9A3F-43CC-9395-0236DAA8D28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956" y="5347513"/>
            <a:ext cx="870012" cy="63288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Naslov 11">
            <a:extLst>
              <a:ext uri="{FF2B5EF4-FFF2-40B4-BE49-F238E27FC236}">
                <a16:creationId xmlns:a16="http://schemas.microsoft.com/office/drawing/2014/main" id="{2E147BCC-91C1-43B3-A88F-132C8557FB4D}"/>
              </a:ext>
            </a:extLst>
          </p:cNvPr>
          <p:cNvSpPr txBox="1">
            <a:spLocks/>
          </p:cNvSpPr>
          <p:nvPr/>
        </p:nvSpPr>
        <p:spPr>
          <a:xfrm>
            <a:off x="6519176" y="5974672"/>
            <a:ext cx="2207573" cy="32847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100" dirty="0">
                <a:latin typeface="Arial" panose="020B0604020202020204" pitchFamily="34" charset="0"/>
                <a:cs typeface="Arial" panose="020B0604020202020204" pitchFamily="34" charset="0"/>
              </a:rPr>
              <a:t>Ministarstvo rada, mirovinskoga sustava, obitelji i socijalne politike</a:t>
            </a:r>
          </a:p>
        </p:txBody>
      </p:sp>
      <p:pic>
        <p:nvPicPr>
          <p:cNvPr id="10" name="Slika 9">
            <a:extLst>
              <a:ext uri="{FF2B5EF4-FFF2-40B4-BE49-F238E27FC236}">
                <a16:creationId xmlns:a16="http://schemas.microsoft.com/office/drawing/2014/main" id="{0BCBFFE9-365C-4FFD-B6A9-2E998207E6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865" y="1056910"/>
            <a:ext cx="6327969" cy="4108514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98786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slov 1"/>
          <p:cNvSpPr>
            <a:spLocks noGrp="1"/>
          </p:cNvSpPr>
          <p:nvPr>
            <p:ph type="title"/>
          </p:nvPr>
        </p:nvSpPr>
        <p:spPr>
          <a:xfrm>
            <a:off x="628650" y="204186"/>
            <a:ext cx="7886700" cy="266331"/>
          </a:xfrm>
        </p:spPr>
        <p:txBody>
          <a:bodyPr>
            <a:normAutofit fontScale="90000"/>
          </a:bodyPr>
          <a:lstStyle/>
          <a:p>
            <a:pPr algn="ctr"/>
            <a:r>
              <a:rPr lang="hr-HR" sz="3600" dirty="0"/>
              <a:t>Evidencija prisutnosti učenika</a:t>
            </a:r>
          </a:p>
        </p:txBody>
      </p:sp>
      <p:sp>
        <p:nvSpPr>
          <p:cNvPr id="3" name="Podnaslov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pPr lvl="3"/>
            <a:endParaRPr lang="hr-HR" dirty="0"/>
          </a:p>
          <a:p>
            <a:pPr lvl="3"/>
            <a:endParaRPr lang="hr-HR" dirty="0"/>
          </a:p>
        </p:txBody>
      </p:sp>
      <p:pic>
        <p:nvPicPr>
          <p:cNvPr id="16" name="Slika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316" y="5348612"/>
            <a:ext cx="1917366" cy="145062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16" y="5787700"/>
            <a:ext cx="2262506" cy="395343"/>
          </a:xfrm>
          <a:prstGeom prst="rect">
            <a:avLst/>
          </a:prstGeom>
        </p:spPr>
      </p:pic>
      <p:pic>
        <p:nvPicPr>
          <p:cNvPr id="8" name="Picture 5">
            <a:extLst>
              <a:ext uri="{FF2B5EF4-FFF2-40B4-BE49-F238E27FC236}">
                <a16:creationId xmlns:a16="http://schemas.microsoft.com/office/drawing/2014/main" id="{F46C5013-9A3F-43CC-9395-0236DAA8D28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956" y="5347513"/>
            <a:ext cx="870012" cy="63288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Naslov 11">
            <a:extLst>
              <a:ext uri="{FF2B5EF4-FFF2-40B4-BE49-F238E27FC236}">
                <a16:creationId xmlns:a16="http://schemas.microsoft.com/office/drawing/2014/main" id="{2E147BCC-91C1-43B3-A88F-132C8557FB4D}"/>
              </a:ext>
            </a:extLst>
          </p:cNvPr>
          <p:cNvSpPr txBox="1">
            <a:spLocks/>
          </p:cNvSpPr>
          <p:nvPr/>
        </p:nvSpPr>
        <p:spPr>
          <a:xfrm>
            <a:off x="6519176" y="5974672"/>
            <a:ext cx="2207573" cy="32847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100" dirty="0">
                <a:latin typeface="Arial" panose="020B0604020202020204" pitchFamily="34" charset="0"/>
                <a:cs typeface="Arial" panose="020B0604020202020204" pitchFamily="34" charset="0"/>
              </a:rPr>
              <a:t>Ministarstvo rada, mirovinskoga sustava, obitelji i socijalne politike</a:t>
            </a:r>
          </a:p>
        </p:txBody>
      </p:sp>
      <p:pic>
        <p:nvPicPr>
          <p:cNvPr id="10" name="Slika 9" descr="Slika na kojoj se prikazuje stol&#10;&#10;Opis je automatski generiran">
            <a:extLst>
              <a:ext uri="{FF2B5EF4-FFF2-40B4-BE49-F238E27FC236}">
                <a16:creationId xmlns:a16="http://schemas.microsoft.com/office/drawing/2014/main" id="{F219D145-ED6C-4CCF-87E8-7DA09D2F2CA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94" y="637111"/>
            <a:ext cx="8775812" cy="4660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711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slov 1"/>
          <p:cNvSpPr>
            <a:spLocks noGrp="1"/>
          </p:cNvSpPr>
          <p:nvPr>
            <p:ph type="ctrTitle"/>
          </p:nvPr>
        </p:nvSpPr>
        <p:spPr>
          <a:xfrm>
            <a:off x="685800" y="558599"/>
            <a:ext cx="7772400" cy="1012749"/>
          </a:xfrm>
        </p:spPr>
        <p:txBody>
          <a:bodyPr>
            <a:normAutofit/>
          </a:bodyPr>
          <a:lstStyle/>
          <a:p>
            <a:r>
              <a:rPr lang="hr-HR" sz="3600" dirty="0"/>
              <a:t>CILJ POZIVA I CILJANA SKUPINA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26127" y="2032986"/>
            <a:ext cx="8424909" cy="3480047"/>
          </a:xfrm>
        </p:spPr>
        <p:txBody>
          <a:bodyPr>
            <a:normAutofit/>
          </a:bodyPr>
          <a:lstStyle/>
          <a:p>
            <a:endParaRPr lang="hr-HR" sz="20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r-HR" u="sng" dirty="0"/>
              <a:t>Cilj poziva </a:t>
            </a:r>
            <a:r>
              <a:rPr lang="hr-HR" dirty="0"/>
              <a:t>- ublažavanje najgorih oblika dječjeg siromaštva, pružanjem nefinancijske pomoći djeci u siromaštvu ili u riziku od siromaštva i to u vidu podjele hrane u školama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r-HR" u="sng" dirty="0"/>
              <a:t>Ciljana skupina </a:t>
            </a:r>
            <a:r>
              <a:rPr lang="hr-HR" dirty="0"/>
              <a:t>– </a:t>
            </a:r>
            <a:r>
              <a:rPr lang="hr-HR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djeca koja žive u siromaštvu ili su u riziku od siromaštva te koja su polaznici obveznog osnovnoškolskog programa i definirana su kao najpotrebitija prema kriterijima partnerskih organizacija po kriteriju - </a:t>
            </a:r>
            <a:r>
              <a:rPr lang="hr-HR" dirty="0"/>
              <a:t>djeca iz obitelji koje su korisnice prava na doplatak za djecu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hr-HR" sz="1400" dirty="0"/>
          </a:p>
        </p:txBody>
      </p:sp>
      <p:pic>
        <p:nvPicPr>
          <p:cNvPr id="13" name="Slika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316" y="5348612"/>
            <a:ext cx="1917366" cy="145062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16" y="5787700"/>
            <a:ext cx="2262506" cy="395343"/>
          </a:xfrm>
          <a:prstGeom prst="rect">
            <a:avLst/>
          </a:prstGeom>
        </p:spPr>
      </p:pic>
      <p:sp>
        <p:nvSpPr>
          <p:cNvPr id="7" name="Naslov 11">
            <a:extLst>
              <a:ext uri="{FF2B5EF4-FFF2-40B4-BE49-F238E27FC236}">
                <a16:creationId xmlns:a16="http://schemas.microsoft.com/office/drawing/2014/main" id="{F4AA7909-05DE-4A60-914F-07D69996CCF4}"/>
              </a:ext>
            </a:extLst>
          </p:cNvPr>
          <p:cNvSpPr txBox="1">
            <a:spLocks/>
          </p:cNvSpPr>
          <p:nvPr/>
        </p:nvSpPr>
        <p:spPr>
          <a:xfrm>
            <a:off x="6519176" y="5974672"/>
            <a:ext cx="2207573" cy="32847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100" dirty="0">
                <a:latin typeface="Arial" panose="020B0604020202020204" pitchFamily="34" charset="0"/>
                <a:cs typeface="Arial" panose="020B0604020202020204" pitchFamily="34" charset="0"/>
              </a:rPr>
              <a:t>Ministarstvo rada, mirovinskoga sustava, obitelji i socijalne politike</a:t>
            </a:r>
          </a:p>
        </p:txBody>
      </p:sp>
      <p:pic>
        <p:nvPicPr>
          <p:cNvPr id="8" name="Picture 5">
            <a:extLst>
              <a:ext uri="{FF2B5EF4-FFF2-40B4-BE49-F238E27FC236}">
                <a16:creationId xmlns:a16="http://schemas.microsoft.com/office/drawing/2014/main" id="{2C2A18C6-A9F6-438E-9970-6EAE2C37154A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956" y="5347513"/>
            <a:ext cx="870012" cy="6328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2202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355107"/>
            <a:ext cx="7772400" cy="994299"/>
          </a:xfrm>
        </p:spPr>
        <p:txBody>
          <a:bodyPr>
            <a:normAutofit/>
          </a:bodyPr>
          <a:lstStyle/>
          <a:p>
            <a:r>
              <a:rPr lang="hr-HR" sz="3600" dirty="0"/>
              <a:t>PRIJAVA PROJEKTNOG PRIJEDLOGA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85925" y="1828800"/>
            <a:ext cx="8105313" cy="3429000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hr-H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sz="2000" dirty="0"/>
              <a:t>Datum slanja projektne prijave – 30. srpnja 2021. godine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sz="2000" dirty="0"/>
              <a:t>Odluka o financiranju – 10. listopada 2021. godine (prihvatljivi troškovi 999.081,83 kn)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sz="2000" dirty="0"/>
              <a:t>Potpisivanje Ugovora o dodjeli bespovratnih sredstava – 19. studenoga 2021. godine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hr-HR" sz="2000" dirty="0"/>
          </a:p>
        </p:txBody>
      </p:sp>
      <p:pic>
        <p:nvPicPr>
          <p:cNvPr id="14" name="Slika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316" y="5348612"/>
            <a:ext cx="1917366" cy="145062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16" y="5787700"/>
            <a:ext cx="2262506" cy="395343"/>
          </a:xfrm>
          <a:prstGeom prst="rect">
            <a:avLst/>
          </a:prstGeom>
        </p:spPr>
      </p:pic>
      <p:pic>
        <p:nvPicPr>
          <p:cNvPr id="7" name="Picture 5">
            <a:extLst>
              <a:ext uri="{FF2B5EF4-FFF2-40B4-BE49-F238E27FC236}">
                <a16:creationId xmlns:a16="http://schemas.microsoft.com/office/drawing/2014/main" id="{EDDDC2B7-5193-4AD5-9CDF-B377D2EFCA48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956" y="5347513"/>
            <a:ext cx="870012" cy="63288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Naslov 11">
            <a:extLst>
              <a:ext uri="{FF2B5EF4-FFF2-40B4-BE49-F238E27FC236}">
                <a16:creationId xmlns:a16="http://schemas.microsoft.com/office/drawing/2014/main" id="{340127DB-41A7-44D1-916B-46BB0E694EB5}"/>
              </a:ext>
            </a:extLst>
          </p:cNvPr>
          <p:cNvSpPr txBox="1">
            <a:spLocks/>
          </p:cNvSpPr>
          <p:nvPr/>
        </p:nvSpPr>
        <p:spPr>
          <a:xfrm>
            <a:off x="6519176" y="5974672"/>
            <a:ext cx="2207573" cy="32847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100" dirty="0">
                <a:latin typeface="Arial" panose="020B0604020202020204" pitchFamily="34" charset="0"/>
                <a:cs typeface="Arial" panose="020B0604020202020204" pitchFamily="34" charset="0"/>
              </a:rPr>
              <a:t>Ministarstvo rada, mirovinskoga sustava, obitelji i socijalne politike</a:t>
            </a:r>
          </a:p>
        </p:txBody>
      </p:sp>
    </p:spTree>
    <p:extLst>
      <p:ext uri="{BB962C8B-B14F-4D97-AF65-F5344CB8AC3E}">
        <p14:creationId xmlns:p14="http://schemas.microsoft.com/office/powerpoint/2010/main" val="1293168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35006" y="417697"/>
            <a:ext cx="4847208" cy="1979274"/>
          </a:xfrm>
        </p:spPr>
        <p:txBody>
          <a:bodyPr>
            <a:normAutofit fontScale="90000"/>
          </a:bodyPr>
          <a:lstStyle/>
          <a:p>
            <a:r>
              <a:rPr lang="hr-HR" dirty="0"/>
              <a:t>         </a:t>
            </a:r>
            <a:br>
              <a:rPr lang="hr-HR" dirty="0"/>
            </a:br>
            <a:br>
              <a:rPr lang="hr-HR" dirty="0"/>
            </a:br>
            <a:br>
              <a:rPr lang="hr-HR" dirty="0"/>
            </a:br>
            <a:r>
              <a:rPr lang="hr-HR" dirty="0"/>
              <a:t>  </a:t>
            </a:r>
            <a:r>
              <a:rPr lang="hr-HR" sz="4000" dirty="0"/>
              <a:t>Projekt </a:t>
            </a:r>
            <a:br>
              <a:rPr lang="hr-HR" sz="4000" dirty="0"/>
            </a:br>
            <a:r>
              <a:rPr lang="hr-HR" sz="4000" dirty="0"/>
              <a:t>‘’Vrijeme je za školski obrok 2021./2022.’’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-985420" y="2334827"/>
            <a:ext cx="8986420" cy="2922974"/>
          </a:xfrm>
        </p:spPr>
        <p:txBody>
          <a:bodyPr>
            <a:normAutofit fontScale="92500"/>
          </a:bodyPr>
          <a:lstStyle/>
          <a:p>
            <a:r>
              <a:rPr lang="hr-HR" dirty="0"/>
              <a:t>		</a:t>
            </a:r>
          </a:p>
          <a:p>
            <a:endParaRPr lang="hr-HR" dirty="0"/>
          </a:p>
          <a:p>
            <a:pPr marL="1714500" lvl="3" indent="-342900" algn="just">
              <a:buFont typeface="Arial" panose="020B0604020202020204" pitchFamily="34" charset="0"/>
              <a:buChar char="•"/>
            </a:pPr>
            <a:r>
              <a:rPr lang="hr-HR" sz="2200" dirty="0"/>
              <a:t>Korisnik: Osječko-baranjska županija</a:t>
            </a:r>
          </a:p>
          <a:p>
            <a:pPr marL="1714500" lvl="3" indent="-342900" algn="just">
              <a:buFont typeface="Arial" panose="020B0604020202020204" pitchFamily="34" charset="0"/>
              <a:buChar char="•"/>
            </a:pPr>
            <a:r>
              <a:rPr lang="hr-HR" sz="2200" dirty="0"/>
              <a:t>Partneri: 18 osnovnih škola sa područja Osječko-baranjske županije</a:t>
            </a:r>
          </a:p>
          <a:p>
            <a:pPr marL="1714500" lvl="3" indent="-342900" algn="just">
              <a:buFont typeface="Arial" panose="020B0604020202020204" pitchFamily="34" charset="0"/>
              <a:buChar char="•"/>
            </a:pPr>
            <a:r>
              <a:rPr lang="hr-HR" sz="2200" dirty="0"/>
              <a:t>Planirani broj učenika kojima će se osigurati besplatna prehrana: 994 </a:t>
            </a:r>
          </a:p>
          <a:p>
            <a:pPr marL="1714500" lvl="3" indent="-342900" algn="just">
              <a:buFont typeface="Arial" panose="020B0604020202020204" pitchFamily="34" charset="0"/>
              <a:buChar char="•"/>
            </a:pPr>
            <a:r>
              <a:rPr lang="hr-HR" sz="2200" dirty="0"/>
              <a:t>Trajanje projekta: 10 mjeseci (19</a:t>
            </a:r>
            <a:r>
              <a:rPr lang="pl-PL" sz="2200" dirty="0"/>
              <a:t>. studenoga 2021. do 18. kolovoza 2022. godine) uz mogućnost retroaktivnog financiranja troškova nastalih od 6. rujna 2021. godine</a:t>
            </a:r>
            <a:endParaRPr lang="hr-HR" sz="2200" dirty="0"/>
          </a:p>
          <a:p>
            <a:pPr lvl="1"/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5085" y="748434"/>
            <a:ext cx="3801664" cy="2112988"/>
          </a:xfrm>
          <a:prstGeom prst="rect">
            <a:avLst/>
          </a:prstGeom>
        </p:spPr>
      </p:pic>
      <p:pic>
        <p:nvPicPr>
          <p:cNvPr id="13" name="Slika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316" y="5348612"/>
            <a:ext cx="1917366" cy="145062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16" y="5787700"/>
            <a:ext cx="2262506" cy="395343"/>
          </a:xfrm>
          <a:prstGeom prst="rect">
            <a:avLst/>
          </a:prstGeom>
        </p:spPr>
      </p:pic>
      <p:sp>
        <p:nvSpPr>
          <p:cNvPr id="8" name="Naslov 11">
            <a:extLst>
              <a:ext uri="{FF2B5EF4-FFF2-40B4-BE49-F238E27FC236}">
                <a16:creationId xmlns:a16="http://schemas.microsoft.com/office/drawing/2014/main" id="{9C12AD90-7F95-435F-87B1-9410C47EEA52}"/>
              </a:ext>
            </a:extLst>
          </p:cNvPr>
          <p:cNvSpPr txBox="1">
            <a:spLocks/>
          </p:cNvSpPr>
          <p:nvPr/>
        </p:nvSpPr>
        <p:spPr>
          <a:xfrm>
            <a:off x="6519176" y="5974672"/>
            <a:ext cx="2207573" cy="32847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100" dirty="0">
                <a:latin typeface="Arial" panose="020B0604020202020204" pitchFamily="34" charset="0"/>
                <a:cs typeface="Arial" panose="020B0604020202020204" pitchFamily="34" charset="0"/>
              </a:rPr>
              <a:t>Ministarstvo rada, mirovinskoga sustava, obitelji i socijalne politike</a:t>
            </a:r>
          </a:p>
        </p:txBody>
      </p:sp>
      <p:pic>
        <p:nvPicPr>
          <p:cNvPr id="9" name="Picture 5">
            <a:extLst>
              <a:ext uri="{FF2B5EF4-FFF2-40B4-BE49-F238E27FC236}">
                <a16:creationId xmlns:a16="http://schemas.microsoft.com/office/drawing/2014/main" id="{7D6DBA85-9CEC-4C52-81A9-5F3E7F958EE6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956" y="5347513"/>
            <a:ext cx="870012" cy="6328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2051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600" dirty="0"/>
              <a:t>PRIHVATLJIVI TROŠKOVI</a:t>
            </a:r>
          </a:p>
        </p:txBody>
      </p:sp>
      <p:sp>
        <p:nvSpPr>
          <p:cNvPr id="3" name="Podnaslov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pPr lvl="3"/>
            <a:endParaRPr lang="hr-HR" dirty="0"/>
          </a:p>
          <a:p>
            <a:pPr lvl="3"/>
            <a:endParaRPr lang="hr-HR" dirty="0"/>
          </a:p>
        </p:txBody>
      </p:sp>
      <p:sp>
        <p:nvSpPr>
          <p:cNvPr id="2" name="Rezervirano mjesto sadržaja 1">
            <a:extLst>
              <a:ext uri="{FF2B5EF4-FFF2-40B4-BE49-F238E27FC236}">
                <a16:creationId xmlns:a16="http://schemas.microsoft.com/office/drawing/2014/main" id="{804A07C7-EDD6-4A9A-98B4-866AEBA541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6229" y="1825625"/>
            <a:ext cx="8169121" cy="4351338"/>
          </a:xfrm>
        </p:spPr>
        <p:txBody>
          <a:bodyPr>
            <a:normAutofit/>
          </a:bodyPr>
          <a:lstStyle/>
          <a:p>
            <a:r>
              <a:rPr lang="hr-HR" sz="2000" dirty="0"/>
              <a:t>Trošak kupnje hrane/trošak školskog obroka u iznosu 5,47 kn po učeniku po obroku</a:t>
            </a:r>
          </a:p>
          <a:p>
            <a:r>
              <a:rPr lang="hr-HR" sz="2000" dirty="0">
                <a:solidFill>
                  <a:schemeClr val="tx1"/>
                </a:solidFill>
              </a:rPr>
              <a:t>Administrativni troškovi i troškovi prijevoza i skladištenja</a:t>
            </a:r>
          </a:p>
          <a:p>
            <a:endParaRPr lang="hr-HR" dirty="0"/>
          </a:p>
        </p:txBody>
      </p:sp>
      <p:pic>
        <p:nvPicPr>
          <p:cNvPr id="16" name="Slika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316" y="5348612"/>
            <a:ext cx="1917366" cy="145062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16" y="5787700"/>
            <a:ext cx="2262506" cy="395343"/>
          </a:xfrm>
          <a:prstGeom prst="rect">
            <a:avLst/>
          </a:prstGeom>
        </p:spPr>
      </p:pic>
      <p:pic>
        <p:nvPicPr>
          <p:cNvPr id="11" name="Picture 5">
            <a:extLst>
              <a:ext uri="{FF2B5EF4-FFF2-40B4-BE49-F238E27FC236}">
                <a16:creationId xmlns:a16="http://schemas.microsoft.com/office/drawing/2014/main" id="{ECBEDB29-14CD-412A-9038-3B49591CE308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956" y="5347513"/>
            <a:ext cx="870012" cy="63288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Naslov 11">
            <a:extLst>
              <a:ext uri="{FF2B5EF4-FFF2-40B4-BE49-F238E27FC236}">
                <a16:creationId xmlns:a16="http://schemas.microsoft.com/office/drawing/2014/main" id="{316989FB-57CD-45AE-A93A-C2CC82176500}"/>
              </a:ext>
            </a:extLst>
          </p:cNvPr>
          <p:cNvSpPr txBox="1">
            <a:spLocks/>
          </p:cNvSpPr>
          <p:nvPr/>
        </p:nvSpPr>
        <p:spPr>
          <a:xfrm>
            <a:off x="6519176" y="5974672"/>
            <a:ext cx="2207573" cy="32847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100" dirty="0">
                <a:latin typeface="Arial" panose="020B0604020202020204" pitchFamily="34" charset="0"/>
                <a:cs typeface="Arial" panose="020B0604020202020204" pitchFamily="34" charset="0"/>
              </a:rPr>
              <a:t>Ministarstvo rada, mirovinskoga sustava, obitelji i socijalne politike</a:t>
            </a:r>
          </a:p>
        </p:txBody>
      </p:sp>
    </p:spTree>
    <p:extLst>
      <p:ext uri="{BB962C8B-B14F-4D97-AF65-F5344CB8AC3E}">
        <p14:creationId xmlns:p14="http://schemas.microsoft.com/office/powerpoint/2010/main" val="1603823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slov 1"/>
          <p:cNvSpPr>
            <a:spLocks noGrp="1"/>
          </p:cNvSpPr>
          <p:nvPr>
            <p:ph type="title"/>
          </p:nvPr>
        </p:nvSpPr>
        <p:spPr>
          <a:xfrm>
            <a:off x="628650" y="204186"/>
            <a:ext cx="7886700" cy="999163"/>
          </a:xfrm>
        </p:spPr>
        <p:txBody>
          <a:bodyPr>
            <a:normAutofit/>
          </a:bodyPr>
          <a:lstStyle/>
          <a:p>
            <a:pPr algn="ctr"/>
            <a:r>
              <a:rPr lang="hr-HR" sz="3600" dirty="0"/>
              <a:t>OBVEZE PARTNERA (ŠKOLA)</a:t>
            </a:r>
          </a:p>
        </p:txBody>
      </p:sp>
      <p:sp>
        <p:nvSpPr>
          <p:cNvPr id="3" name="Podnaslov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pPr lvl="3"/>
            <a:endParaRPr lang="hr-HR" dirty="0"/>
          </a:p>
          <a:p>
            <a:pPr lvl="3"/>
            <a:endParaRPr lang="hr-HR" dirty="0"/>
          </a:p>
        </p:txBody>
      </p:sp>
      <p:sp>
        <p:nvSpPr>
          <p:cNvPr id="2" name="Rezervirano mjesto sadržaja 1">
            <a:extLst>
              <a:ext uri="{FF2B5EF4-FFF2-40B4-BE49-F238E27FC236}">
                <a16:creationId xmlns:a16="http://schemas.microsoft.com/office/drawing/2014/main" id="{804A07C7-EDD6-4A9A-98B4-866AEBA541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6229" y="1029810"/>
            <a:ext cx="8169121" cy="51471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000" u="sng" dirty="0">
                <a:solidFill>
                  <a:srgbClr val="000000"/>
                </a:solidFill>
              </a:rPr>
              <a:t>Dokumentacija koju je potrebno imati u arhivi i osigurati UT-u na uvid prilikom provjere na licu mjesta:</a:t>
            </a:r>
          </a:p>
          <a:p>
            <a:r>
              <a:rPr lang="hr-HR" sz="2000" dirty="0">
                <a:solidFill>
                  <a:srgbClr val="000000"/>
                </a:solidFill>
              </a:rPr>
              <a:t>Odluka o osnivanju tima za provedbu projekta</a:t>
            </a:r>
          </a:p>
          <a:p>
            <a:r>
              <a:rPr lang="hr-HR" sz="2000" dirty="0">
                <a:solidFill>
                  <a:srgbClr val="000000"/>
                </a:solidFill>
              </a:rPr>
              <a:t>Odluka o utvrđivanju kriterija</a:t>
            </a:r>
          </a:p>
          <a:p>
            <a:r>
              <a:rPr lang="hr-HR" sz="2000" dirty="0">
                <a:solidFill>
                  <a:srgbClr val="000000"/>
                </a:solidFill>
              </a:rPr>
              <a:t>Dokumentacija – dokaz pripadnosti – iz 2021. godine</a:t>
            </a:r>
          </a:p>
          <a:p>
            <a:r>
              <a:rPr lang="hr-HR" sz="2000" dirty="0">
                <a:solidFill>
                  <a:srgbClr val="000000"/>
                </a:solidFill>
              </a:rPr>
              <a:t>Evidencija svih korisnika školske prehrane prema izvorima financiranja</a:t>
            </a:r>
          </a:p>
          <a:p>
            <a:r>
              <a:rPr lang="hr-HR" sz="2000" dirty="0">
                <a:solidFill>
                  <a:srgbClr val="000000"/>
                </a:solidFill>
              </a:rPr>
              <a:t>Evidencija prisutnosti na nastavi učenika čija je prehrana financirana kroz Projekt</a:t>
            </a:r>
          </a:p>
          <a:p>
            <a:endParaRPr lang="hr-HR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hr-HR" sz="2000" dirty="0">
                <a:solidFill>
                  <a:srgbClr val="000000"/>
                </a:solidFill>
              </a:rPr>
              <a:t>Dokumentaciju je potrebno čuvati za vrijeme izvršavanja Ugovora i 5 godina nakon njegovog izvršenja.</a:t>
            </a:r>
          </a:p>
        </p:txBody>
      </p:sp>
      <p:pic>
        <p:nvPicPr>
          <p:cNvPr id="16" name="Slika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316" y="5348612"/>
            <a:ext cx="1917366" cy="145062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16" y="5787700"/>
            <a:ext cx="2262506" cy="395343"/>
          </a:xfrm>
          <a:prstGeom prst="rect">
            <a:avLst/>
          </a:prstGeom>
        </p:spPr>
      </p:pic>
      <p:pic>
        <p:nvPicPr>
          <p:cNvPr id="8" name="Picture 5">
            <a:extLst>
              <a:ext uri="{FF2B5EF4-FFF2-40B4-BE49-F238E27FC236}">
                <a16:creationId xmlns:a16="http://schemas.microsoft.com/office/drawing/2014/main" id="{D16E7814-7592-48C1-867D-C4FEA23D592F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956" y="5347513"/>
            <a:ext cx="870012" cy="63288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Naslov 11">
            <a:extLst>
              <a:ext uri="{FF2B5EF4-FFF2-40B4-BE49-F238E27FC236}">
                <a16:creationId xmlns:a16="http://schemas.microsoft.com/office/drawing/2014/main" id="{639A5579-F57E-4BCF-8567-8B0AE18B9F47}"/>
              </a:ext>
            </a:extLst>
          </p:cNvPr>
          <p:cNvSpPr txBox="1">
            <a:spLocks/>
          </p:cNvSpPr>
          <p:nvPr/>
        </p:nvSpPr>
        <p:spPr>
          <a:xfrm>
            <a:off x="6519176" y="5974672"/>
            <a:ext cx="2207573" cy="32847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100" dirty="0">
                <a:latin typeface="Arial" panose="020B0604020202020204" pitchFamily="34" charset="0"/>
                <a:cs typeface="Arial" panose="020B0604020202020204" pitchFamily="34" charset="0"/>
              </a:rPr>
              <a:t>Ministarstvo rada, mirovinskoga sustava, obitelji i socijalne politike</a:t>
            </a:r>
          </a:p>
        </p:txBody>
      </p:sp>
    </p:spTree>
    <p:extLst>
      <p:ext uri="{BB962C8B-B14F-4D97-AF65-F5344CB8AC3E}">
        <p14:creationId xmlns:p14="http://schemas.microsoft.com/office/powerpoint/2010/main" val="2798137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slov 1"/>
          <p:cNvSpPr>
            <a:spLocks noGrp="1"/>
          </p:cNvSpPr>
          <p:nvPr>
            <p:ph type="title"/>
          </p:nvPr>
        </p:nvSpPr>
        <p:spPr>
          <a:xfrm>
            <a:off x="628650" y="204186"/>
            <a:ext cx="7886700" cy="999163"/>
          </a:xfrm>
        </p:spPr>
        <p:txBody>
          <a:bodyPr>
            <a:normAutofit/>
          </a:bodyPr>
          <a:lstStyle/>
          <a:p>
            <a:pPr algn="ctr"/>
            <a:r>
              <a:rPr lang="hr-HR" sz="3600" dirty="0"/>
              <a:t>IZRADA ZNS-a</a:t>
            </a:r>
          </a:p>
        </p:txBody>
      </p:sp>
      <p:sp>
        <p:nvSpPr>
          <p:cNvPr id="3" name="Podnaslov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pPr lvl="3"/>
            <a:endParaRPr lang="hr-HR" dirty="0"/>
          </a:p>
          <a:p>
            <a:pPr lvl="3"/>
            <a:endParaRPr lang="hr-HR" dirty="0"/>
          </a:p>
        </p:txBody>
      </p:sp>
      <p:sp>
        <p:nvSpPr>
          <p:cNvPr id="2" name="Rezervirano mjesto sadržaja 1">
            <a:extLst>
              <a:ext uri="{FF2B5EF4-FFF2-40B4-BE49-F238E27FC236}">
                <a16:creationId xmlns:a16="http://schemas.microsoft.com/office/drawing/2014/main" id="{804A07C7-EDD6-4A9A-98B4-866AEBA541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6229" y="1384917"/>
            <a:ext cx="8169121" cy="4792046"/>
          </a:xfrm>
        </p:spPr>
        <p:txBody>
          <a:bodyPr>
            <a:normAutofit/>
          </a:bodyPr>
          <a:lstStyle/>
          <a:p>
            <a:r>
              <a:rPr lang="hr-HR" sz="2000" dirty="0">
                <a:solidFill>
                  <a:srgbClr val="000000"/>
                </a:solidFill>
              </a:rPr>
              <a:t>Osječko-baranjska županija priprema ZNS-ove te prikuplja, objedinjuje i dostavlja popratnu dokumentaciju UT-u</a:t>
            </a:r>
          </a:p>
          <a:p>
            <a:pPr marL="0" indent="0">
              <a:buNone/>
            </a:pPr>
            <a:endParaRPr lang="hr-HR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hr-HR" sz="2000" u="sng" dirty="0">
                <a:solidFill>
                  <a:srgbClr val="000000"/>
                </a:solidFill>
              </a:rPr>
              <a:t>Obveze partnera za izradu ZNS-ova:</a:t>
            </a:r>
          </a:p>
          <a:p>
            <a:r>
              <a:rPr lang="hr-HR" sz="2000" dirty="0">
                <a:solidFill>
                  <a:srgbClr val="000000"/>
                </a:solidFill>
              </a:rPr>
              <a:t>Prilog 5.1- izvještajna tablica zajedničkih pokazatelja</a:t>
            </a:r>
          </a:p>
          <a:p>
            <a:r>
              <a:rPr lang="hr-HR" sz="2000" dirty="0">
                <a:solidFill>
                  <a:srgbClr val="000000"/>
                </a:solidFill>
              </a:rPr>
              <a:t>Evidencija korisnika školske prehrane i podijeljenih obroka financiranih iz sredstava FEAD</a:t>
            </a:r>
          </a:p>
          <a:p>
            <a:r>
              <a:rPr lang="hr-HR" sz="2000" dirty="0">
                <a:solidFill>
                  <a:srgbClr val="000000"/>
                </a:solidFill>
              </a:rPr>
              <a:t>Izvještaji o prisutnosti na nastavi korisnika školske prehrane financiranih iz FEAD-a kreiran direktno iz E-dnevnika</a:t>
            </a:r>
          </a:p>
          <a:p>
            <a:pPr marL="0" indent="0">
              <a:buNone/>
            </a:pPr>
            <a:endParaRPr lang="hr-HR" sz="2000" dirty="0">
              <a:solidFill>
                <a:srgbClr val="000000"/>
              </a:solidFill>
            </a:endParaRPr>
          </a:p>
        </p:txBody>
      </p:sp>
      <p:pic>
        <p:nvPicPr>
          <p:cNvPr id="16" name="Slika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316" y="5348612"/>
            <a:ext cx="1917366" cy="145062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16" y="5787700"/>
            <a:ext cx="2262506" cy="395343"/>
          </a:xfrm>
          <a:prstGeom prst="rect">
            <a:avLst/>
          </a:prstGeom>
        </p:spPr>
      </p:pic>
      <p:pic>
        <p:nvPicPr>
          <p:cNvPr id="8" name="Picture 5">
            <a:extLst>
              <a:ext uri="{FF2B5EF4-FFF2-40B4-BE49-F238E27FC236}">
                <a16:creationId xmlns:a16="http://schemas.microsoft.com/office/drawing/2014/main" id="{F46C5013-9A3F-43CC-9395-0236DAA8D28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956" y="5347513"/>
            <a:ext cx="870012" cy="63288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Naslov 11">
            <a:extLst>
              <a:ext uri="{FF2B5EF4-FFF2-40B4-BE49-F238E27FC236}">
                <a16:creationId xmlns:a16="http://schemas.microsoft.com/office/drawing/2014/main" id="{2E147BCC-91C1-43B3-A88F-132C8557FB4D}"/>
              </a:ext>
            </a:extLst>
          </p:cNvPr>
          <p:cNvSpPr txBox="1">
            <a:spLocks/>
          </p:cNvSpPr>
          <p:nvPr/>
        </p:nvSpPr>
        <p:spPr>
          <a:xfrm>
            <a:off x="6519176" y="5974672"/>
            <a:ext cx="2207573" cy="32847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100" dirty="0">
                <a:latin typeface="Arial" panose="020B0604020202020204" pitchFamily="34" charset="0"/>
                <a:cs typeface="Arial" panose="020B0604020202020204" pitchFamily="34" charset="0"/>
              </a:rPr>
              <a:t>Ministarstvo rada, mirovinskoga sustava, obitelji i socijalne politike</a:t>
            </a:r>
          </a:p>
        </p:txBody>
      </p:sp>
    </p:spTree>
    <p:extLst>
      <p:ext uri="{BB962C8B-B14F-4D97-AF65-F5344CB8AC3E}">
        <p14:creationId xmlns:p14="http://schemas.microsoft.com/office/powerpoint/2010/main" val="407628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slov 1"/>
          <p:cNvSpPr>
            <a:spLocks noGrp="1"/>
          </p:cNvSpPr>
          <p:nvPr>
            <p:ph type="title"/>
          </p:nvPr>
        </p:nvSpPr>
        <p:spPr>
          <a:xfrm>
            <a:off x="629841" y="58762"/>
            <a:ext cx="7886700" cy="1121967"/>
          </a:xfrm>
        </p:spPr>
        <p:txBody>
          <a:bodyPr>
            <a:normAutofit/>
          </a:bodyPr>
          <a:lstStyle/>
          <a:p>
            <a:pPr algn="ctr"/>
            <a:r>
              <a:rPr lang="hr-HR" sz="3600" dirty="0"/>
              <a:t>Prilog 5.1. Izvještajna tablica zajedničkih pokazatelja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pPr lvl="3"/>
            <a:endParaRPr lang="hr-HR" dirty="0"/>
          </a:p>
          <a:p>
            <a:pPr lvl="3"/>
            <a:endParaRPr lang="hr-HR" dirty="0"/>
          </a:p>
        </p:txBody>
      </p:sp>
      <p:sp>
        <p:nvSpPr>
          <p:cNvPr id="7" name="Rezervirano mjesto sadržaja 6">
            <a:extLst>
              <a:ext uri="{FF2B5EF4-FFF2-40B4-BE49-F238E27FC236}">
                <a16:creationId xmlns:a16="http://schemas.microsoft.com/office/drawing/2014/main" id="{23BF87BC-DB16-4A2D-9118-3F9ADEBB70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54335" y="4478453"/>
            <a:ext cx="8835330" cy="69838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sz="2800" dirty="0"/>
              <a:t>U list Ostvarenja-hrana potrebno je u svaku rubriku koja se odnosi na konkretni ZNS upisati broj obroka koji je podijeljen u sklopu projekta unutar izvještajnog razdoblja predmetnog ZNS-a</a:t>
            </a:r>
            <a:endParaRPr lang="hr-HR" dirty="0"/>
          </a:p>
          <a:p>
            <a:endParaRPr lang="hr-HR" dirty="0"/>
          </a:p>
        </p:txBody>
      </p:sp>
      <p:pic>
        <p:nvPicPr>
          <p:cNvPr id="16" name="Slika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316" y="5348612"/>
            <a:ext cx="1917366" cy="145062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16" y="5787700"/>
            <a:ext cx="2262506" cy="395343"/>
          </a:xfrm>
          <a:prstGeom prst="rect">
            <a:avLst/>
          </a:prstGeom>
        </p:spPr>
      </p:pic>
      <p:pic>
        <p:nvPicPr>
          <p:cNvPr id="8" name="Picture 5">
            <a:extLst>
              <a:ext uri="{FF2B5EF4-FFF2-40B4-BE49-F238E27FC236}">
                <a16:creationId xmlns:a16="http://schemas.microsoft.com/office/drawing/2014/main" id="{F46C5013-9A3F-43CC-9395-0236DAA8D28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956" y="5347513"/>
            <a:ext cx="870012" cy="63288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Naslov 11">
            <a:extLst>
              <a:ext uri="{FF2B5EF4-FFF2-40B4-BE49-F238E27FC236}">
                <a16:creationId xmlns:a16="http://schemas.microsoft.com/office/drawing/2014/main" id="{2E147BCC-91C1-43B3-A88F-132C8557FB4D}"/>
              </a:ext>
            </a:extLst>
          </p:cNvPr>
          <p:cNvSpPr txBox="1">
            <a:spLocks/>
          </p:cNvSpPr>
          <p:nvPr/>
        </p:nvSpPr>
        <p:spPr>
          <a:xfrm>
            <a:off x="6519176" y="5974672"/>
            <a:ext cx="2207573" cy="32847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100" dirty="0">
                <a:latin typeface="Arial" panose="020B0604020202020204" pitchFamily="34" charset="0"/>
                <a:cs typeface="Arial" panose="020B0604020202020204" pitchFamily="34" charset="0"/>
              </a:rPr>
              <a:t>Ministarstvo rada, mirovinskoga sustava, obitelji i socijalne politike</a:t>
            </a:r>
          </a:p>
        </p:txBody>
      </p:sp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BEC3255F-2325-47DE-8145-601DE10D0B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948636"/>
              </p:ext>
            </p:extLst>
          </p:nvPr>
        </p:nvGraphicFramePr>
        <p:xfrm>
          <a:off x="628650" y="1180729"/>
          <a:ext cx="7886699" cy="2814223"/>
        </p:xfrm>
        <a:graphic>
          <a:graphicData uri="http://schemas.openxmlformats.org/drawingml/2006/table">
            <a:tbl>
              <a:tblPr/>
              <a:tblGrid>
                <a:gridCol w="346430">
                  <a:extLst>
                    <a:ext uri="{9D8B030D-6E8A-4147-A177-3AD203B41FA5}">
                      <a16:colId xmlns:a16="http://schemas.microsoft.com/office/drawing/2014/main" val="1844371788"/>
                    </a:ext>
                  </a:extLst>
                </a:gridCol>
                <a:gridCol w="1526458">
                  <a:extLst>
                    <a:ext uri="{9D8B030D-6E8A-4147-A177-3AD203B41FA5}">
                      <a16:colId xmlns:a16="http://schemas.microsoft.com/office/drawing/2014/main" val="2550709248"/>
                    </a:ext>
                  </a:extLst>
                </a:gridCol>
                <a:gridCol w="2979841">
                  <a:extLst>
                    <a:ext uri="{9D8B030D-6E8A-4147-A177-3AD203B41FA5}">
                      <a16:colId xmlns:a16="http://schemas.microsoft.com/office/drawing/2014/main" val="362546693"/>
                    </a:ext>
                  </a:extLst>
                </a:gridCol>
                <a:gridCol w="1031171">
                  <a:extLst>
                    <a:ext uri="{9D8B030D-6E8A-4147-A177-3AD203B41FA5}">
                      <a16:colId xmlns:a16="http://schemas.microsoft.com/office/drawing/2014/main" val="1368064486"/>
                    </a:ext>
                  </a:extLst>
                </a:gridCol>
                <a:gridCol w="1006812">
                  <a:extLst>
                    <a:ext uri="{9D8B030D-6E8A-4147-A177-3AD203B41FA5}">
                      <a16:colId xmlns:a16="http://schemas.microsoft.com/office/drawing/2014/main" val="2654762901"/>
                    </a:ext>
                  </a:extLst>
                </a:gridCol>
                <a:gridCol w="995987">
                  <a:extLst>
                    <a:ext uri="{9D8B030D-6E8A-4147-A177-3AD203B41FA5}">
                      <a16:colId xmlns:a16="http://schemas.microsoft.com/office/drawing/2014/main" val="1103571405"/>
                    </a:ext>
                  </a:extLst>
                </a:gridCol>
              </a:tblGrid>
              <a:tr h="190407">
                <a:tc>
                  <a:txBody>
                    <a:bodyPr/>
                    <a:lstStyle/>
                    <a:p>
                      <a:pPr algn="l" fontAlgn="b"/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25" marR="8125" marT="8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25" marR="8125" marT="8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25" marR="8125" marT="8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25" marR="8125" marT="8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25" marR="8125" marT="8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25" marR="8125" marT="8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4931709"/>
                  </a:ext>
                </a:extLst>
              </a:tr>
              <a:tr h="209449">
                <a:tc>
                  <a:txBody>
                    <a:bodyPr/>
                    <a:lstStyle/>
                    <a:p>
                      <a:pPr algn="l" fontAlgn="b"/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25" marR="8125" marT="8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Nositelj projekta</a:t>
                      </a:r>
                    </a:p>
                  </a:txBody>
                  <a:tcPr marL="8125" marR="8125" marT="8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Osječko-baranjska županija</a:t>
                      </a:r>
                    </a:p>
                  </a:txBody>
                  <a:tcPr marL="8125" marR="8125" marT="8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25" marR="8125" marT="8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25" marR="8125" marT="8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25" marR="8125" marT="8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0824185"/>
                  </a:ext>
                </a:extLst>
              </a:tr>
              <a:tr h="344638">
                <a:tc>
                  <a:txBody>
                    <a:bodyPr/>
                    <a:lstStyle/>
                    <a:p>
                      <a:pPr algn="l" fontAlgn="b"/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25" marR="8125" marT="8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Naziv operacije</a:t>
                      </a:r>
                    </a:p>
                  </a:txBody>
                  <a:tcPr marL="8125" marR="8125" marT="8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„Osiguravanje školske prehrane za djecu u riziku od siromaštva (školska godina 2021./2022.)“</a:t>
                      </a:r>
                    </a:p>
                  </a:txBody>
                  <a:tcPr marL="8125" marR="8125" marT="81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25" marR="8125" marT="8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25" marR="8125" marT="8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25" marR="8125" marT="8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1323816"/>
                  </a:ext>
                </a:extLst>
              </a:tr>
              <a:tr h="344638">
                <a:tc>
                  <a:txBody>
                    <a:bodyPr/>
                    <a:lstStyle/>
                    <a:p>
                      <a:pPr algn="l" fontAlgn="b"/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25" marR="8125" marT="8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Naziv projekta i br. ugovora</a:t>
                      </a:r>
                    </a:p>
                  </a:txBody>
                  <a:tcPr marL="8125" marR="8125" marT="8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"Vrijeme je za školski obrok 2021.-2022.", Kodni broj: FD.01.1.1.09.0033</a:t>
                      </a:r>
                    </a:p>
                  </a:txBody>
                  <a:tcPr marL="8125" marR="8125" marT="81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25" marR="8125" marT="8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25" marR="8125" marT="8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KUMULATIVNO</a:t>
                      </a:r>
                    </a:p>
                  </a:txBody>
                  <a:tcPr marL="8125" marR="8125" marT="8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8817912"/>
                  </a:ext>
                </a:extLst>
              </a:tr>
              <a:tr h="209449">
                <a:tc>
                  <a:txBody>
                    <a:bodyPr/>
                    <a:lstStyle/>
                    <a:p>
                      <a:pPr algn="l" fontAlgn="b"/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25" marR="8125" marT="8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25" marR="8125" marT="8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25" marR="8125" marT="81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25" marR="8125" marT="8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r-H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251101"/>
                  </a:ext>
                </a:extLst>
              </a:tr>
              <a:tr h="542661"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Pokazatelji ostvarenja za podijeljenu pomoć u hrani</a:t>
                      </a:r>
                    </a:p>
                  </a:txBody>
                  <a:tcPr marL="73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Mjerna jedinica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Vrijednost</a:t>
                      </a:r>
                      <a:br>
                        <a:rPr lang="hr-H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hr-H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ZNS1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Vrijednost</a:t>
                      </a:r>
                      <a:br>
                        <a:rPr lang="hr-H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hr-H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ZNS2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172090"/>
                  </a:ext>
                </a:extLst>
              </a:tr>
              <a:tr h="17707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92109"/>
                  </a:ext>
                </a:extLst>
              </a:tr>
              <a:tr h="36177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Ukupan broj podijeljenih obroka koji se djelomično ili u cijelosti financiraju iz projekta</a:t>
                      </a:r>
                    </a:p>
                  </a:txBody>
                  <a:tcPr marL="73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broj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78.805,00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9899325"/>
                  </a:ext>
                </a:extLst>
              </a:tr>
              <a:tr h="17707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671970"/>
                  </a:ext>
                </a:extLst>
              </a:tr>
              <a:tr h="257050">
                <a:tc>
                  <a:txBody>
                    <a:bodyPr/>
                    <a:lstStyle/>
                    <a:p>
                      <a:pPr algn="l" fontAlgn="b"/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25" marR="8125" marT="8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25" marR="8125" marT="8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25" marR="8125" marT="8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25" marR="8125" marT="8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25" marR="8125" marT="8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25" marR="8125" marT="8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956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20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slov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171851"/>
          </a:xfrm>
        </p:spPr>
        <p:txBody>
          <a:bodyPr>
            <a:normAutofit/>
          </a:bodyPr>
          <a:lstStyle/>
          <a:p>
            <a:pPr algn="ctr"/>
            <a:r>
              <a:rPr lang="hr-HR" sz="3600" dirty="0"/>
              <a:t>Prilog 5.1. Izvještajna tablica zajedničkih pokazatelja</a:t>
            </a:r>
          </a:p>
        </p:txBody>
      </p:sp>
      <p:sp>
        <p:nvSpPr>
          <p:cNvPr id="2" name="Rezervirano mjesto sadržaja 1">
            <a:extLst>
              <a:ext uri="{FF2B5EF4-FFF2-40B4-BE49-F238E27FC236}">
                <a16:creationId xmlns:a16="http://schemas.microsoft.com/office/drawing/2014/main" id="{5CB3D192-9835-4154-8FE3-6CAA66EBC8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3508" y="4766272"/>
            <a:ext cx="8787428" cy="69867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sz="2800" dirty="0"/>
              <a:t>U list Rezultat-hrana potrebno je u svaku rubriku koja se odnosi na konkretni ZNS upisati broj djece koja su unutar izvještajnog razdoblja predmetnog ZNS-a u sklopu projekta konzumirala obrok, razvrstano po grupama i po spolu. </a:t>
            </a:r>
          </a:p>
          <a:p>
            <a:endParaRPr lang="hr-HR" dirty="0"/>
          </a:p>
        </p:txBody>
      </p:sp>
      <p:pic>
        <p:nvPicPr>
          <p:cNvPr id="16" name="Slika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316" y="5348612"/>
            <a:ext cx="1917366" cy="145062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16" y="5787700"/>
            <a:ext cx="2262506" cy="395343"/>
          </a:xfrm>
          <a:prstGeom prst="rect">
            <a:avLst/>
          </a:prstGeom>
        </p:spPr>
      </p:pic>
      <p:pic>
        <p:nvPicPr>
          <p:cNvPr id="8" name="Picture 5">
            <a:extLst>
              <a:ext uri="{FF2B5EF4-FFF2-40B4-BE49-F238E27FC236}">
                <a16:creationId xmlns:a16="http://schemas.microsoft.com/office/drawing/2014/main" id="{F46C5013-9A3F-43CC-9395-0236DAA8D28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956" y="5347513"/>
            <a:ext cx="870012" cy="63288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Naslov 11">
            <a:extLst>
              <a:ext uri="{FF2B5EF4-FFF2-40B4-BE49-F238E27FC236}">
                <a16:creationId xmlns:a16="http://schemas.microsoft.com/office/drawing/2014/main" id="{2E147BCC-91C1-43B3-A88F-132C8557FB4D}"/>
              </a:ext>
            </a:extLst>
          </p:cNvPr>
          <p:cNvSpPr txBox="1">
            <a:spLocks/>
          </p:cNvSpPr>
          <p:nvPr/>
        </p:nvSpPr>
        <p:spPr>
          <a:xfrm>
            <a:off x="6519176" y="5974672"/>
            <a:ext cx="2207573" cy="32847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100" dirty="0">
                <a:latin typeface="Arial" panose="020B0604020202020204" pitchFamily="34" charset="0"/>
                <a:cs typeface="Arial" panose="020B0604020202020204" pitchFamily="34" charset="0"/>
              </a:rPr>
              <a:t>Ministarstvo rada, mirovinskoga sustava, obitelji i socijalne politike</a:t>
            </a:r>
          </a:p>
        </p:txBody>
      </p:sp>
      <p:graphicFrame>
        <p:nvGraphicFramePr>
          <p:cNvPr id="10" name="Tablica 9">
            <a:extLst>
              <a:ext uri="{FF2B5EF4-FFF2-40B4-BE49-F238E27FC236}">
                <a16:creationId xmlns:a16="http://schemas.microsoft.com/office/drawing/2014/main" id="{E3C18114-D23C-4B41-BA02-5471ACF57D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723280"/>
              </p:ext>
            </p:extLst>
          </p:nvPr>
        </p:nvGraphicFramePr>
        <p:xfrm>
          <a:off x="628650" y="1171852"/>
          <a:ext cx="7886699" cy="2574521"/>
        </p:xfrm>
        <a:graphic>
          <a:graphicData uri="http://schemas.openxmlformats.org/drawingml/2006/table">
            <a:tbl>
              <a:tblPr/>
              <a:tblGrid>
                <a:gridCol w="280930">
                  <a:extLst>
                    <a:ext uri="{9D8B030D-6E8A-4147-A177-3AD203B41FA5}">
                      <a16:colId xmlns:a16="http://schemas.microsoft.com/office/drawing/2014/main" val="718050616"/>
                    </a:ext>
                  </a:extLst>
                </a:gridCol>
                <a:gridCol w="1257989">
                  <a:extLst>
                    <a:ext uri="{9D8B030D-6E8A-4147-A177-3AD203B41FA5}">
                      <a16:colId xmlns:a16="http://schemas.microsoft.com/office/drawing/2014/main" val="3097690930"/>
                    </a:ext>
                  </a:extLst>
                </a:gridCol>
                <a:gridCol w="2472598">
                  <a:extLst>
                    <a:ext uri="{9D8B030D-6E8A-4147-A177-3AD203B41FA5}">
                      <a16:colId xmlns:a16="http://schemas.microsoft.com/office/drawing/2014/main" val="2288003331"/>
                    </a:ext>
                  </a:extLst>
                </a:gridCol>
                <a:gridCol w="900629">
                  <a:extLst>
                    <a:ext uri="{9D8B030D-6E8A-4147-A177-3AD203B41FA5}">
                      <a16:colId xmlns:a16="http://schemas.microsoft.com/office/drawing/2014/main" val="1552039973"/>
                    </a:ext>
                  </a:extLst>
                </a:gridCol>
                <a:gridCol w="627961">
                  <a:extLst>
                    <a:ext uri="{9D8B030D-6E8A-4147-A177-3AD203B41FA5}">
                      <a16:colId xmlns:a16="http://schemas.microsoft.com/office/drawing/2014/main" val="167006190"/>
                    </a:ext>
                  </a:extLst>
                </a:gridCol>
                <a:gridCol w="818002">
                  <a:extLst>
                    <a:ext uri="{9D8B030D-6E8A-4147-A177-3AD203B41FA5}">
                      <a16:colId xmlns:a16="http://schemas.microsoft.com/office/drawing/2014/main" val="216566055"/>
                    </a:ext>
                  </a:extLst>
                </a:gridCol>
                <a:gridCol w="768426">
                  <a:extLst>
                    <a:ext uri="{9D8B030D-6E8A-4147-A177-3AD203B41FA5}">
                      <a16:colId xmlns:a16="http://schemas.microsoft.com/office/drawing/2014/main" val="3406248686"/>
                    </a:ext>
                  </a:extLst>
                </a:gridCol>
                <a:gridCol w="760164">
                  <a:extLst>
                    <a:ext uri="{9D8B030D-6E8A-4147-A177-3AD203B41FA5}">
                      <a16:colId xmlns:a16="http://schemas.microsoft.com/office/drawing/2014/main" val="1552759536"/>
                    </a:ext>
                  </a:extLst>
                </a:gridCol>
              </a:tblGrid>
              <a:tr h="153166">
                <a:tc>
                  <a:txBody>
                    <a:bodyPr/>
                    <a:lstStyle/>
                    <a:p>
                      <a:pPr algn="l" fontAlgn="b"/>
                      <a:endParaRPr lang="hr-H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0" marR="6200" marT="6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0" marR="6200" marT="6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0" marR="6200" marT="6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0" marR="6200" marT="6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0" marR="6200" marT="6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0" marR="6200" marT="6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0" marR="6200" marT="6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0" marR="6200" marT="6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3898309"/>
                  </a:ext>
                </a:extLst>
              </a:tr>
              <a:tr h="153166">
                <a:tc>
                  <a:txBody>
                    <a:bodyPr/>
                    <a:lstStyle/>
                    <a:p>
                      <a:pPr algn="l" fontAlgn="b"/>
                      <a:endParaRPr lang="hr-H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0" marR="6200" marT="6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Nositelj projekta</a:t>
                      </a:r>
                    </a:p>
                  </a:txBody>
                  <a:tcPr marL="6200" marR="6200" marT="6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Osječko-baranjska županija</a:t>
                      </a:r>
                    </a:p>
                  </a:txBody>
                  <a:tcPr marL="6200" marR="6200" marT="6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0" marR="6200" marT="6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0" marR="6200" marT="6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0" marR="6200" marT="6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0" marR="6200" marT="6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0" marR="6200" marT="6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0674404"/>
                  </a:ext>
                </a:extLst>
              </a:tr>
              <a:tr h="284022">
                <a:tc>
                  <a:txBody>
                    <a:bodyPr/>
                    <a:lstStyle/>
                    <a:p>
                      <a:pPr algn="l" fontAlgn="b"/>
                      <a:endParaRPr lang="hr-H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0" marR="6200" marT="6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Naziv operacije</a:t>
                      </a:r>
                    </a:p>
                  </a:txBody>
                  <a:tcPr marL="6200" marR="6200" marT="6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„Osiguravanje školske prehrane za djecu u riziku od siromaštva (školska godina 2021./2022.)“</a:t>
                      </a:r>
                    </a:p>
                  </a:txBody>
                  <a:tcPr marL="6200" marR="6200" marT="62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0" marR="6200" marT="6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0" marR="6200" marT="6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0" marR="6200" marT="6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0" marR="6200" marT="6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0" marR="6200" marT="6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129704"/>
                  </a:ext>
                </a:extLst>
              </a:tr>
              <a:tr h="284022">
                <a:tc>
                  <a:txBody>
                    <a:bodyPr/>
                    <a:lstStyle/>
                    <a:p>
                      <a:pPr algn="l" fontAlgn="b"/>
                      <a:endParaRPr lang="hr-H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0" marR="6200" marT="6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Naziv projekta i br. ugovora</a:t>
                      </a:r>
                    </a:p>
                  </a:txBody>
                  <a:tcPr marL="6200" marR="6200" marT="6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"Vrijeme je za školski obrok 2021.-2022.", Kodni broj: FD.01.1.1.09.0033</a:t>
                      </a:r>
                    </a:p>
                  </a:txBody>
                  <a:tcPr marL="6200" marR="6200" marT="62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0" marR="6200" marT="6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0" marR="6200" marT="6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0" marR="6200" marT="6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KUMULATIVNO</a:t>
                      </a:r>
                    </a:p>
                  </a:txBody>
                  <a:tcPr marL="6200" marR="6200" marT="6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494256"/>
                  </a:ext>
                </a:extLst>
              </a:tr>
              <a:tr h="160825">
                <a:tc>
                  <a:txBody>
                    <a:bodyPr/>
                    <a:lstStyle/>
                    <a:p>
                      <a:pPr algn="l" fontAlgn="b"/>
                      <a:endParaRPr lang="hr-H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0" marR="6200" marT="6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0" marR="6200" marT="6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0" marR="6200" marT="62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0" marR="6200" marT="6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0" marR="6200" marT="6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r-H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0" marR="6200" marT="6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5367109"/>
                  </a:ext>
                </a:extLst>
              </a:tr>
              <a:tr h="313992">
                <a:tc>
                  <a:txBody>
                    <a:bodyPr/>
                    <a:lstStyle/>
                    <a:p>
                      <a:pPr algn="l" fontAlgn="b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00" marR="6200" marT="62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Pokazatelji rezultata za podijeljenu pomoć u hrani*</a:t>
                      </a:r>
                    </a:p>
                  </a:txBody>
                  <a:tcPr marL="55802" marR="6200" marT="62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Mjerna jedinica</a:t>
                      </a:r>
                    </a:p>
                  </a:txBody>
                  <a:tcPr marL="6200" marR="6200" marT="62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SPOL</a:t>
                      </a:r>
                    </a:p>
                  </a:txBody>
                  <a:tcPr marL="6200" marR="6200" marT="62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Vrijednost</a:t>
                      </a:r>
                      <a:br>
                        <a:rPr lang="hr-H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hr-H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ZNS1</a:t>
                      </a:r>
                    </a:p>
                  </a:txBody>
                  <a:tcPr marL="6200" marR="6200" marT="62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Vrijednost</a:t>
                      </a:r>
                      <a:br>
                        <a:rPr lang="hr-H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hr-H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ZNS2</a:t>
                      </a:r>
                    </a:p>
                  </a:txBody>
                  <a:tcPr marL="6200" marR="6200" marT="6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Vrijednost</a:t>
                      </a:r>
                      <a:br>
                        <a:rPr lang="hr-H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hr-H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ZNS3</a:t>
                      </a:r>
                    </a:p>
                  </a:txBody>
                  <a:tcPr marL="6200" marR="6200" marT="6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849628"/>
                  </a:ext>
                </a:extLst>
              </a:tr>
              <a:tr h="1531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200" marR="6200" marT="6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Ukupan broj učenika koji su primili obrok </a:t>
                      </a:r>
                    </a:p>
                  </a:txBody>
                  <a:tcPr marL="55802" marR="6200" marT="6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r-H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broj</a:t>
                      </a:r>
                    </a:p>
                  </a:txBody>
                  <a:tcPr marL="6200" marR="6200" marT="6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6200" marR="6200" marT="6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505,00</a:t>
                      </a:r>
                    </a:p>
                  </a:txBody>
                  <a:tcPr marL="6200" marR="6200" marT="6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00" marR="6200" marT="6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00" marR="6200" marT="6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1864055"/>
                  </a:ext>
                </a:extLst>
              </a:tr>
              <a:tr h="153166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Ž</a:t>
                      </a:r>
                    </a:p>
                  </a:txBody>
                  <a:tcPr marL="6200" marR="6200" marT="6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489,00</a:t>
                      </a:r>
                    </a:p>
                  </a:txBody>
                  <a:tcPr marL="6200" marR="6200" marT="6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00" marR="6200" marT="6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00" marR="6200" marT="6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9661037"/>
                  </a:ext>
                </a:extLst>
              </a:tr>
              <a:tr h="1531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14a</a:t>
                      </a:r>
                    </a:p>
                  </a:txBody>
                  <a:tcPr marL="6200" marR="6200" marT="6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Broj djece u dobi od 15 godina ili manje</a:t>
                      </a:r>
                    </a:p>
                  </a:txBody>
                  <a:tcPr marL="55802" marR="6200" marT="6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r-H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broj</a:t>
                      </a:r>
                    </a:p>
                  </a:txBody>
                  <a:tcPr marL="6200" marR="6200" marT="6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6200" marR="6200" marT="6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505,00</a:t>
                      </a:r>
                    </a:p>
                  </a:txBody>
                  <a:tcPr marL="6200" marR="6200" marT="6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00" marR="6200" marT="6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00" marR="6200" marT="6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9719633"/>
                  </a:ext>
                </a:extLst>
              </a:tr>
              <a:tr h="153166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Ž</a:t>
                      </a:r>
                    </a:p>
                  </a:txBody>
                  <a:tcPr marL="6200" marR="6200" marT="6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489,00</a:t>
                      </a:r>
                    </a:p>
                  </a:txBody>
                  <a:tcPr marL="6200" marR="6200" marT="6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00" marR="6200" marT="6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00" marR="6200" marT="6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541462"/>
                  </a:ext>
                </a:extLst>
              </a:tr>
              <a:tr h="15316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00" marR="6200" marT="6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Broj migranata, sudionika stranog podrijetla, pripadnika manjina (uključujući marginalizirane zajednice poput romske zajednice)</a:t>
                      </a:r>
                    </a:p>
                  </a:txBody>
                  <a:tcPr marL="55802" marR="6200" marT="6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r-H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broj</a:t>
                      </a:r>
                    </a:p>
                  </a:txBody>
                  <a:tcPr marL="6200" marR="6200" marT="6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6200" marR="6200" marT="6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7,00</a:t>
                      </a:r>
                    </a:p>
                  </a:txBody>
                  <a:tcPr marL="6200" marR="6200" marT="6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00" marR="6200" marT="6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00" marR="6200" marT="6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0239481"/>
                  </a:ext>
                </a:extLst>
              </a:tr>
              <a:tr h="15316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14d</a:t>
                      </a:r>
                    </a:p>
                  </a:txBody>
                  <a:tcPr marL="6200" marR="6200" marT="6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Ž</a:t>
                      </a:r>
                    </a:p>
                  </a:txBody>
                  <a:tcPr marL="6200" marR="6200" marT="6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10,00</a:t>
                      </a:r>
                    </a:p>
                  </a:txBody>
                  <a:tcPr marL="6200" marR="6200" marT="6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00" marR="6200" marT="6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00" marR="6200" marT="6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904400"/>
                  </a:ext>
                </a:extLst>
              </a:tr>
              <a:tr h="15316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00" marR="6200" marT="6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Broj osoba s invaliditetom</a:t>
                      </a:r>
                    </a:p>
                  </a:txBody>
                  <a:tcPr marL="55802" marR="6200" marT="6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r-H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broj</a:t>
                      </a:r>
                    </a:p>
                  </a:txBody>
                  <a:tcPr marL="6200" marR="6200" marT="6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6200" marR="6200" marT="6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6200" marR="6200" marT="6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00" marR="6200" marT="6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00" marR="6200" marT="6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1571876"/>
                  </a:ext>
                </a:extLst>
              </a:tr>
              <a:tr h="15316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14e</a:t>
                      </a:r>
                    </a:p>
                  </a:txBody>
                  <a:tcPr marL="6200" marR="6200" marT="6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Ž</a:t>
                      </a:r>
                    </a:p>
                  </a:txBody>
                  <a:tcPr marL="6200" marR="6200" marT="6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</a:t>
                      </a:r>
                    </a:p>
                  </a:txBody>
                  <a:tcPr marL="6200" marR="6200" marT="6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00" marR="6200" marT="6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00" marR="6200" marT="6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4740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7882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Tema sustava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2444</TotalTime>
  <Words>874</Words>
  <Application>Microsoft Office PowerPoint</Application>
  <PresentationFormat>Prikaz na zaslonu (4:3)</PresentationFormat>
  <Paragraphs>166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POZIV NA DOSTAVU PROJEKTNIH PRIJEDLOGA</vt:lpstr>
      <vt:lpstr>CILJ POZIVA I CILJANA SKUPINA</vt:lpstr>
      <vt:lpstr>PRIJAVA PROJEKTNOG PRIJEDLOGA</vt:lpstr>
      <vt:lpstr>              Projekt  ‘’Vrijeme je za školski obrok 2021./2022.’’</vt:lpstr>
      <vt:lpstr>PRIHVATLJIVI TROŠKOVI</vt:lpstr>
      <vt:lpstr>OBVEZE PARTNERA (ŠKOLA)</vt:lpstr>
      <vt:lpstr>IZRADA ZNS-a</vt:lpstr>
      <vt:lpstr>Prilog 5.1. Izvještajna tablica zajedničkih pokazatelja</vt:lpstr>
      <vt:lpstr>Prilog 5.1. Izvještajna tablica zajedničkih pokazatelja</vt:lpstr>
      <vt:lpstr>Izvještaj o prisutnosti na nastavi</vt:lpstr>
      <vt:lpstr>Evidencija prisutnosti učenika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Nikolina Vranješ</dc:creator>
  <cp:lastModifiedBy>Anita Medanac</cp:lastModifiedBy>
  <cp:revision>132</cp:revision>
  <cp:lastPrinted>2022-02-24T13:41:39Z</cp:lastPrinted>
  <dcterms:created xsi:type="dcterms:W3CDTF">2016-10-19T06:15:44Z</dcterms:created>
  <dcterms:modified xsi:type="dcterms:W3CDTF">2022-03-09T12:11:40Z</dcterms:modified>
</cp:coreProperties>
</file>